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0" r:id="rId2"/>
  </p:sldMasterIdLst>
  <p:notesMasterIdLst>
    <p:notesMasterId r:id="rId62"/>
  </p:notesMasterIdLst>
  <p:handoutMasterIdLst>
    <p:handoutMasterId r:id="rId63"/>
  </p:handoutMasterIdLst>
  <p:sldIdLst>
    <p:sldId id="384" r:id="rId3"/>
    <p:sldId id="448" r:id="rId4"/>
    <p:sldId id="491" r:id="rId5"/>
    <p:sldId id="499" r:id="rId6"/>
    <p:sldId id="477" r:id="rId7"/>
    <p:sldId id="531" r:id="rId8"/>
    <p:sldId id="492" r:id="rId9"/>
    <p:sldId id="495" r:id="rId10"/>
    <p:sldId id="523" r:id="rId11"/>
    <p:sldId id="494" r:id="rId12"/>
    <p:sldId id="496" r:id="rId13"/>
    <p:sldId id="524" r:id="rId14"/>
    <p:sldId id="509" r:id="rId15"/>
    <p:sldId id="510" r:id="rId16"/>
    <p:sldId id="268" r:id="rId17"/>
    <p:sldId id="525" r:id="rId18"/>
    <p:sldId id="498" r:id="rId19"/>
    <p:sldId id="502" r:id="rId20"/>
    <p:sldId id="503" r:id="rId21"/>
    <p:sldId id="501" r:id="rId22"/>
    <p:sldId id="500" r:id="rId23"/>
    <p:sldId id="504" r:id="rId24"/>
    <p:sldId id="479" r:id="rId25"/>
    <p:sldId id="481" r:id="rId26"/>
    <p:sldId id="483" r:id="rId27"/>
    <p:sldId id="484" r:id="rId28"/>
    <p:sldId id="526" r:id="rId29"/>
    <p:sldId id="505" r:id="rId30"/>
    <p:sldId id="511" r:id="rId31"/>
    <p:sldId id="506" r:id="rId32"/>
    <p:sldId id="315" r:id="rId33"/>
    <p:sldId id="307" r:id="rId34"/>
    <p:sldId id="507" r:id="rId35"/>
    <p:sldId id="508" r:id="rId36"/>
    <p:sldId id="441" r:id="rId37"/>
    <p:sldId id="527" r:id="rId38"/>
    <p:sldId id="519" r:id="rId39"/>
    <p:sldId id="521" r:id="rId40"/>
    <p:sldId id="520" r:id="rId41"/>
    <p:sldId id="512" r:id="rId42"/>
    <p:sldId id="528" r:id="rId43"/>
    <p:sldId id="522" r:id="rId44"/>
    <p:sldId id="529" r:id="rId45"/>
    <p:sldId id="353" r:id="rId46"/>
    <p:sldId id="337" r:id="rId47"/>
    <p:sldId id="355" r:id="rId48"/>
    <p:sldId id="451" r:id="rId49"/>
    <p:sldId id="454" r:id="rId50"/>
    <p:sldId id="455" r:id="rId51"/>
    <p:sldId id="530" r:id="rId52"/>
    <p:sldId id="432" r:id="rId53"/>
    <p:sldId id="257" r:id="rId54"/>
    <p:sldId id="348" r:id="rId55"/>
    <p:sldId id="349" r:id="rId56"/>
    <p:sldId id="350" r:id="rId57"/>
    <p:sldId id="344" r:id="rId58"/>
    <p:sldId id="345" r:id="rId59"/>
    <p:sldId id="346" r:id="rId60"/>
    <p:sldId id="347" r:id="rId61"/>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3127">
          <p15:clr>
            <a:srgbClr val="A4A3A4"/>
          </p15:clr>
        </p15:guide>
        <p15:guide id="4"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2B2"/>
    <a:srgbClr val="872175"/>
    <a:srgbClr val="5E8A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05A020-16B2-4834-98AA-ACA089082A5B}" v="4848" dt="2022-10-03T07:43:13.9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44" autoAdjust="0"/>
    <p:restoredTop sz="99361" autoAdjust="0"/>
  </p:normalViewPr>
  <p:slideViewPr>
    <p:cSldViewPr snapToGrid="0" snapToObjects="1" showGuides="1">
      <p:cViewPr varScale="1">
        <p:scale>
          <a:sx n="75" d="100"/>
          <a:sy n="75" d="100"/>
        </p:scale>
        <p:origin x="1012" y="56"/>
      </p:cViewPr>
      <p:guideLst>
        <p:guide orient="horz" pos="2160"/>
        <p:guide pos="2880"/>
      </p:guideLst>
    </p:cSldViewPr>
  </p:slideViewPr>
  <p:notesTextViewPr>
    <p:cViewPr>
      <p:scale>
        <a:sx n="3" d="2"/>
        <a:sy n="3" d="2"/>
      </p:scale>
      <p:origin x="0" y="0"/>
    </p:cViewPr>
  </p:notesTextViewPr>
  <p:sorterViewPr>
    <p:cViewPr>
      <p:scale>
        <a:sx n="100" d="100"/>
        <a:sy n="100" d="100"/>
      </p:scale>
      <p:origin x="0" y="3160"/>
    </p:cViewPr>
  </p:sorterViewPr>
  <p:notesViewPr>
    <p:cSldViewPr snapToGrid="0" snapToObjects="1">
      <p:cViewPr varScale="1">
        <p:scale>
          <a:sx n="44" d="100"/>
          <a:sy n="44" d="100"/>
        </p:scale>
        <p:origin x="-2610" y="-102"/>
      </p:cViewPr>
      <p:guideLst>
        <p:guide orient="horz" pos="2880"/>
        <p:guide pos="2160"/>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68"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a:t>scaffolds</a:t>
          </a:r>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pt>
    <dgm:pt modelId="{BA6C3F20-179C-0F49-AC99-48D8818599E0}" type="pres">
      <dgm:prSet presAssocID="{3DA9F03A-58B3-6E42-97B6-C82F6BE4AC02}" presName="ThreeNodes_2" presStyleLbl="node1" presStyleIdx="1" presStyleCnt="3">
        <dgm:presLayoutVars>
          <dgm:bulletEnabled val="1"/>
        </dgm:presLayoutVars>
      </dgm:prSet>
      <dgm:spPr/>
    </dgm:pt>
    <dgm:pt modelId="{D0761090-07EF-BD47-B071-397EFFE7E36F}" type="pres">
      <dgm:prSet presAssocID="{3DA9F03A-58B3-6E42-97B6-C82F6BE4AC02}" presName="ThreeNodes_3" presStyleLbl="node1" presStyleIdx="2" presStyleCnt="3">
        <dgm:presLayoutVars>
          <dgm:bulletEnabled val="1"/>
        </dgm:presLayoutVars>
      </dgm:prSet>
      <dgm:spPr/>
    </dgm:pt>
    <dgm:pt modelId="{3EC282C0-3B33-AC43-B3C9-EEF6EDEFBD7A}" type="pres">
      <dgm:prSet presAssocID="{3DA9F03A-58B3-6E42-97B6-C82F6BE4AC02}" presName="ThreeConn_1-2" presStyleLbl="fgAccFollowNode1" presStyleIdx="0" presStyleCnt="2">
        <dgm:presLayoutVars>
          <dgm:bulletEnabled val="1"/>
        </dgm:presLayoutVars>
      </dgm:prSet>
      <dgm:spPr/>
    </dgm:pt>
    <dgm:pt modelId="{4688A66D-FCFF-B74B-9D85-CF9CEE7BE925}" type="pres">
      <dgm:prSet presAssocID="{3DA9F03A-58B3-6E42-97B6-C82F6BE4AC02}" presName="ThreeConn_2-3" presStyleLbl="fgAccFollowNode1" presStyleIdx="1" presStyleCnt="2">
        <dgm:presLayoutVars>
          <dgm:bulletEnabled val="1"/>
        </dgm:presLayoutVars>
      </dgm:prSet>
      <dgm:spPr/>
    </dgm:pt>
    <dgm:pt modelId="{3B11D3C1-FD2C-6249-B36E-6FF0759A07A8}" type="pres">
      <dgm:prSet presAssocID="{3DA9F03A-58B3-6E42-97B6-C82F6BE4AC02}" presName="ThreeNodes_1_text" presStyleLbl="node1" presStyleIdx="2" presStyleCnt="3">
        <dgm:presLayoutVars>
          <dgm:bulletEnabled val="1"/>
        </dgm:presLayoutVars>
      </dgm:prSet>
      <dgm:spPr/>
    </dgm:pt>
    <dgm:pt modelId="{932020CA-DD87-034E-892F-7240B97A33F4}" type="pres">
      <dgm:prSet presAssocID="{3DA9F03A-58B3-6E42-97B6-C82F6BE4AC02}" presName="ThreeNodes_2_text" presStyleLbl="node1" presStyleIdx="2" presStyleCnt="3">
        <dgm:presLayoutVars>
          <dgm:bulletEnabled val="1"/>
        </dgm:presLayoutVars>
      </dgm:prSet>
      <dgm:spPr/>
    </dgm:pt>
    <dgm:pt modelId="{4DFCC841-CB5F-4C46-9594-2A7DE8DC21A1}" type="pres">
      <dgm:prSet presAssocID="{3DA9F03A-58B3-6E42-97B6-C82F6BE4AC02}" presName="ThreeNodes_3_text" presStyleLbl="node1" presStyleIdx="2" presStyleCnt="3">
        <dgm:presLayoutVars>
          <dgm:bulletEnabled val="1"/>
        </dgm:presLayoutVars>
      </dgm:prSet>
      <dgm:spPr/>
    </dgm:pt>
  </dgm:ptLst>
  <dgm:cxnLst>
    <dgm:cxn modelId="{A2F9E420-92B3-4353-84E5-F082EC7217A6}" type="presOf" srcId="{FFF8F105-7544-6246-8E26-92C3C6582802}" destId="{BA6C3F20-179C-0F49-AC99-48D8818599E0}"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8DE6C162-A5E2-4B75-A328-2CCDE35849F2}" type="presOf" srcId="{3DA9F03A-58B3-6E42-97B6-C82F6BE4AC02}" destId="{C4B592D7-4E5A-B64E-BF10-A30B3260B69F}" srcOrd="0"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E5975B53-ABC7-4942-9E4C-86B64E4ABD20}" type="presOf" srcId="{A90563CB-9AA7-7A4F-A2D3-1833EB33F096}" destId="{D0761090-07EF-BD47-B071-397EFFE7E36F}" srcOrd="0" destOrd="0" presId="urn:microsoft.com/office/officeart/2005/8/layout/vProcess5"/>
    <dgm:cxn modelId="{F93C9273-89B7-4CFC-BC71-75102A014041}" type="presOf" srcId="{807A1DB1-303A-3645-9D61-5ABFB53468DF}" destId="{3EC282C0-3B33-AC43-B3C9-EEF6EDEFBD7A}" srcOrd="0" destOrd="0" presId="urn:microsoft.com/office/officeart/2005/8/layout/vProcess5"/>
    <dgm:cxn modelId="{E3DBE586-88F9-4314-AF6D-8F7F9F45C480}" type="presOf" srcId="{FFF8F105-7544-6246-8E26-92C3C6582802}" destId="{932020CA-DD87-034E-892F-7240B97A33F4}" srcOrd="1" destOrd="0" presId="urn:microsoft.com/office/officeart/2005/8/layout/vProcess5"/>
    <dgm:cxn modelId="{46FCFDA3-F070-4BDA-9C91-C83D529BAAFD}"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19EE7CDE-8BCD-4402-BC82-3FF53B96A1A1}" type="presOf" srcId="{C31672CD-A6DA-0947-88DC-4AC475C7D94C}" destId="{4688A66D-FCFF-B74B-9D85-CF9CEE7BE925}" srcOrd="0" destOrd="0" presId="urn:microsoft.com/office/officeart/2005/8/layout/vProcess5"/>
    <dgm:cxn modelId="{305EABDE-80F3-454D-A59A-6953A2A40234}" type="presOf" srcId="{692F79ED-0479-1D41-BA06-C21777F69308}" destId="{3B11D3C1-FD2C-6249-B36E-6FF0759A07A8}" srcOrd="1" destOrd="0" presId="urn:microsoft.com/office/officeart/2005/8/layout/vProcess5"/>
    <dgm:cxn modelId="{B8A7B4FC-F462-4443-8DC2-5972BD1E77DE}" type="presOf" srcId="{692F79ED-0479-1D41-BA06-C21777F69308}" destId="{A3BF7273-3BEC-A246-BDA7-7AF3F91C0396}" srcOrd="0" destOrd="0" presId="urn:microsoft.com/office/officeart/2005/8/layout/vProcess5"/>
    <dgm:cxn modelId="{EEF6BD8F-B957-4890-9A7C-401D1898ADDB}" type="presParOf" srcId="{C4B592D7-4E5A-B64E-BF10-A30B3260B69F}" destId="{4BB2A4A9-8C7A-474F-8689-FB35A9AA34A9}" srcOrd="0" destOrd="0" presId="urn:microsoft.com/office/officeart/2005/8/layout/vProcess5"/>
    <dgm:cxn modelId="{D5BA4707-7211-459D-9BB1-83DC0D05C1DF}" type="presParOf" srcId="{C4B592D7-4E5A-B64E-BF10-A30B3260B69F}" destId="{A3BF7273-3BEC-A246-BDA7-7AF3F91C0396}" srcOrd="1" destOrd="0" presId="urn:microsoft.com/office/officeart/2005/8/layout/vProcess5"/>
    <dgm:cxn modelId="{C9BE9A28-3A13-4100-896A-06A3617B7863}" type="presParOf" srcId="{C4B592D7-4E5A-B64E-BF10-A30B3260B69F}" destId="{BA6C3F20-179C-0F49-AC99-48D8818599E0}" srcOrd="2" destOrd="0" presId="urn:microsoft.com/office/officeart/2005/8/layout/vProcess5"/>
    <dgm:cxn modelId="{18261A2A-5017-4013-922B-2FF624C9794D}" type="presParOf" srcId="{C4B592D7-4E5A-B64E-BF10-A30B3260B69F}" destId="{D0761090-07EF-BD47-B071-397EFFE7E36F}" srcOrd="3" destOrd="0" presId="urn:microsoft.com/office/officeart/2005/8/layout/vProcess5"/>
    <dgm:cxn modelId="{5ED68781-6867-4A4C-A13E-B09F4AD11557}" type="presParOf" srcId="{C4B592D7-4E5A-B64E-BF10-A30B3260B69F}" destId="{3EC282C0-3B33-AC43-B3C9-EEF6EDEFBD7A}" srcOrd="4" destOrd="0" presId="urn:microsoft.com/office/officeart/2005/8/layout/vProcess5"/>
    <dgm:cxn modelId="{AE9A5DAE-F21A-4F96-AF95-8068FE7CABE1}" type="presParOf" srcId="{C4B592D7-4E5A-B64E-BF10-A30B3260B69F}" destId="{4688A66D-FCFF-B74B-9D85-CF9CEE7BE925}" srcOrd="5" destOrd="0" presId="urn:microsoft.com/office/officeart/2005/8/layout/vProcess5"/>
    <dgm:cxn modelId="{5848EC7F-6278-4F60-BA54-3410C979625F}" type="presParOf" srcId="{C4B592D7-4E5A-B64E-BF10-A30B3260B69F}" destId="{3B11D3C1-FD2C-6249-B36E-6FF0759A07A8}" srcOrd="6" destOrd="0" presId="urn:microsoft.com/office/officeart/2005/8/layout/vProcess5"/>
    <dgm:cxn modelId="{6940C9DA-8525-4E60-86E5-1FF974476B4B}" type="presParOf" srcId="{C4B592D7-4E5A-B64E-BF10-A30B3260B69F}" destId="{932020CA-DD87-034E-892F-7240B97A33F4}" srcOrd="7" destOrd="0" presId="urn:microsoft.com/office/officeart/2005/8/layout/vProcess5"/>
    <dgm:cxn modelId="{0EBB1005-6C9F-4C48-B492-D120D9B48377}"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reads</a:t>
          </a:r>
        </a:p>
      </dsp:txBody>
      <dsp:txXfrm>
        <a:off x="23880" y="23880"/>
        <a:ext cx="3501927" cy="767580"/>
      </dsp:txXfrm>
    </dsp:sp>
    <dsp:sp modelId="{BA6C3F20-179C-0F49-AC99-48D8818599E0}">
      <dsp:nvSpPr>
        <dsp:cNvPr id="0" name=""/>
        <dsp:cNvSpPr/>
      </dsp:nvSpPr>
      <dsp:spPr>
        <a:xfrm>
          <a:off x="386624" y="95122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contigs</a:t>
          </a:r>
        </a:p>
      </dsp:txBody>
      <dsp:txXfrm>
        <a:off x="410504" y="975109"/>
        <a:ext cx="3417386" cy="767580"/>
      </dsp:txXfrm>
    </dsp:sp>
    <dsp:sp modelId="{D0761090-07EF-BD47-B071-397EFFE7E36F}">
      <dsp:nvSpPr>
        <dsp:cNvPr id="0" name=""/>
        <dsp:cNvSpPr/>
      </dsp:nvSpPr>
      <dsp:spPr>
        <a:xfrm>
          <a:off x="773248" y="190245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scaffolds</a:t>
          </a:r>
        </a:p>
      </dsp:txBody>
      <dsp:txXfrm>
        <a:off x="797128" y="1926339"/>
        <a:ext cx="3417386" cy="767580"/>
      </dsp:txXfrm>
    </dsp:sp>
    <dsp:sp modelId="{3EC282C0-3B33-AC43-B3C9-EEF6EDEFBD7A}">
      <dsp:nvSpPr>
        <dsp:cNvPr id="0" name=""/>
        <dsp:cNvSpPr/>
      </dsp:nvSpPr>
      <dsp:spPr>
        <a:xfrm>
          <a:off x="3851770" y="618299"/>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3971013" y="618299"/>
        <a:ext cx="291485" cy="398803"/>
      </dsp:txXfrm>
    </dsp:sp>
    <dsp:sp modelId="{4688A66D-FCFF-B74B-9D85-CF9CEE7BE925}">
      <dsp:nvSpPr>
        <dsp:cNvPr id="0" name=""/>
        <dsp:cNvSpPr/>
      </dsp:nvSpPr>
      <dsp:spPr>
        <a:xfrm>
          <a:off x="4238394" y="1564093"/>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357637" y="1564093"/>
        <a:ext cx="291485" cy="39880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1B5677C0-BDA4-40F1-999D-9882EE7C77F2}" type="datetimeFigureOut">
              <a:rPr lang="en-GB" smtClean="0"/>
              <a:t>03/10/2022</a:t>
            </a:fld>
            <a:endParaRPr lang="en-GB"/>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17E780EF-E439-433E-B08F-75965A6732A4}" type="slidenum">
              <a:rPr lang="en-GB" smtClean="0"/>
              <a:t>‹#›</a:t>
            </a:fld>
            <a:endParaRPr lang="en-GB"/>
          </a:p>
        </p:txBody>
      </p:sp>
    </p:spTree>
    <p:extLst>
      <p:ext uri="{BB962C8B-B14F-4D97-AF65-F5344CB8AC3E}">
        <p14:creationId xmlns:p14="http://schemas.microsoft.com/office/powerpoint/2010/main" val="12348492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A112A9C9-B24D-4DA3-A5E9-2F2A7F05D109}" type="datetimeFigureOut">
              <a:rPr lang="en-GB" smtClean="0"/>
              <a:t>03/10/2022</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BB72A37E-5D5B-46A5-945D-D022240B6462}" type="slidenum">
              <a:rPr lang="en-GB" smtClean="0"/>
              <a:t>‹#›</a:t>
            </a:fld>
            <a:endParaRPr lang="en-GB"/>
          </a:p>
        </p:txBody>
      </p:sp>
    </p:spTree>
    <p:extLst>
      <p:ext uri="{BB962C8B-B14F-4D97-AF65-F5344CB8AC3E}">
        <p14:creationId xmlns:p14="http://schemas.microsoft.com/office/powerpoint/2010/main" val="3577976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4315" y="1810444"/>
            <a:ext cx="6139877" cy="647015"/>
          </a:xfrm>
        </p:spPr>
        <p:txBody>
          <a:bodyPr anchor="t" anchorCtr="0">
            <a:spAutoFit/>
          </a:bodyPr>
          <a:lstStyle>
            <a:lvl1pPr algn="l">
              <a:defRPr sz="3600" b="1" i="0"/>
            </a:lvl1pPr>
          </a:lstStyle>
          <a:p>
            <a:r>
              <a:rPr lang="en-GB" dirty="0"/>
              <a:t>Click to edit title </a:t>
            </a:r>
            <a:endParaRPr lang="en-US" dirty="0"/>
          </a:p>
        </p:txBody>
      </p:sp>
      <p:sp>
        <p:nvSpPr>
          <p:cNvPr id="3" name="Subtitle 2"/>
          <p:cNvSpPr>
            <a:spLocks noGrp="1"/>
          </p:cNvSpPr>
          <p:nvPr>
            <p:ph type="subTitle" idx="1" hasCustomPrompt="1"/>
          </p:nvPr>
        </p:nvSpPr>
        <p:spPr>
          <a:xfrm>
            <a:off x="469655" y="5915347"/>
            <a:ext cx="7996668" cy="523220"/>
          </a:xfrm>
        </p:spPr>
        <p:txBody>
          <a:bodyPr wrap="square" anchor="b" anchorCtr="0">
            <a:spAutoFit/>
          </a:bodyPr>
          <a:lstStyle>
            <a:lvl1pPr marL="0" indent="0" algn="l">
              <a:buNone/>
              <a:defRPr sz="2800" baseline="0">
                <a:solidFill>
                  <a:srgbClr val="87217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A Presentation by Presenter’s Name </a:t>
            </a:r>
          </a:p>
        </p:txBody>
      </p:sp>
      <p:pic>
        <p:nvPicPr>
          <p:cNvPr id="7" name="Content Placeholder 3" descr="JHI_Vert_Web.png"/>
          <p:cNvPicPr>
            <a:picLocks noChangeAspect="1"/>
          </p:cNvPicPr>
          <p:nvPr userDrawn="1"/>
        </p:nvPicPr>
        <p:blipFill>
          <a:blip r:embed="rId2" cstate="screen">
            <a:extLst>
              <a:ext uri="{28A0092B-C50C-407E-A947-70E740481C1C}">
                <a14:useLocalDpi xmlns:a14="http://schemas.microsoft.com/office/drawing/2010/main"/>
              </a:ext>
            </a:extLst>
          </a:blip>
          <a:srcRect l="-135523" r="-135523"/>
          <a:stretch>
            <a:fillRect/>
          </a:stretch>
        </p:blipFill>
        <p:spPr>
          <a:xfrm>
            <a:off x="5255120" y="1810444"/>
            <a:ext cx="4836455" cy="2659864"/>
          </a:xfrm>
          <a:prstGeom prst="rect">
            <a:avLst/>
          </a:prstGeom>
        </p:spPr>
      </p:pic>
      <p:sp>
        <p:nvSpPr>
          <p:cNvPr id="5"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Content Placeholder 3" descr="JHI_Vert_Web.png"/>
          <p:cNvPicPr>
            <a:picLocks noChangeAspect="1"/>
          </p:cNvPicPr>
          <p:nvPr userDrawn="1"/>
        </p:nvPicPr>
        <p:blipFill>
          <a:blip r:embed="rId2" cstate="screen">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9" name="Title 1"/>
          <p:cNvSpPr>
            <a:spLocks noGrp="1"/>
          </p:cNvSpPr>
          <p:nvPr>
            <p:ph type="title"/>
          </p:nvPr>
        </p:nvSpPr>
        <p:spPr>
          <a:xfrm>
            <a:off x="904407" y="885285"/>
            <a:ext cx="3908225" cy="1200941"/>
          </a:xfrm>
        </p:spPr>
        <p:txBody>
          <a:bodyPr wrap="square" anchor="t" anchorCtr="0">
            <a:spAutoFit/>
          </a:bodyPr>
          <a:lstStyle>
            <a:lvl1pPr algn="l">
              <a:defRPr sz="3600" b="1">
                <a:solidFill>
                  <a:srgbClr val="872175"/>
                </a:solidFill>
              </a:defRPr>
            </a:lvl1pPr>
          </a:lstStyle>
          <a:p>
            <a:r>
              <a:rPr lang="en-GB" dirty="0"/>
              <a:t>Click to edit Master title style</a:t>
            </a:r>
            <a:endParaRPr lang="en-US" dirty="0"/>
          </a:p>
        </p:txBody>
      </p:sp>
      <p:sp>
        <p:nvSpPr>
          <p:cNvPr id="10" name="Text Placeholder 24"/>
          <p:cNvSpPr>
            <a:spLocks noGrp="1"/>
          </p:cNvSpPr>
          <p:nvPr>
            <p:ph type="body" sz="quarter" idx="11" hasCustomPrompt="1"/>
          </p:nvPr>
        </p:nvSpPr>
        <p:spPr>
          <a:xfrm>
            <a:off x="904407" y="2214563"/>
            <a:ext cx="3908225" cy="1812006"/>
          </a:xfrm>
        </p:spPr>
        <p:txBody>
          <a:bodyPr>
            <a:normAutofit/>
          </a:bodyPr>
          <a:lstStyle>
            <a:lvl1pPr marL="0" indent="0">
              <a:lnSpc>
                <a:spcPct val="110000"/>
              </a:lnSpc>
              <a:spcBef>
                <a:spcPts val="0"/>
              </a:spcBef>
              <a:buNone/>
              <a:defRPr sz="2000" baseline="0"/>
            </a:lvl1pPr>
          </a:lstStyle>
          <a:p>
            <a:pPr lvl="0"/>
            <a:r>
              <a:rPr lang="en-US" dirty="0"/>
              <a:t>Change the background image to a different high quality picture.</a:t>
            </a:r>
          </a:p>
        </p:txBody>
      </p:sp>
      <p:sp>
        <p:nvSpPr>
          <p:cNvPr id="5"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3144905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45008" y="275685"/>
            <a:ext cx="6779132" cy="659940"/>
          </a:xfrm>
        </p:spPr>
        <p:txBody>
          <a:bodyPr anchor="t" anchorCtr="0">
            <a:spAutoFit/>
          </a:bodyPr>
          <a:lstStyle>
            <a:lvl1pPr algn="l">
              <a:defRPr sz="3600" b="1" baseline="0">
                <a:solidFill>
                  <a:srgbClr val="872175"/>
                </a:solidFill>
              </a:defRPr>
            </a:lvl1pPr>
          </a:lstStyle>
          <a:p>
            <a:r>
              <a:rPr lang="en-GB" dirty="0"/>
              <a:t>Click to edit title</a:t>
            </a:r>
            <a:endParaRPr lang="en-US" dirty="0"/>
          </a:p>
        </p:txBody>
      </p:sp>
      <p:sp>
        <p:nvSpPr>
          <p:cNvPr id="7" name="Rounded Rectangle 6"/>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0" name="Text Placeholder 2"/>
          <p:cNvSpPr>
            <a:spLocks noGrp="1"/>
          </p:cNvSpPr>
          <p:nvPr>
            <p:ph type="body" idx="10" hasCustomPrompt="1"/>
          </p:nvPr>
        </p:nvSpPr>
        <p:spPr>
          <a:xfrm>
            <a:off x="1045008" y="1098066"/>
            <a:ext cx="6779132" cy="830997"/>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Change the background image to a different high quality picture.</a:t>
            </a:r>
          </a:p>
        </p:txBody>
      </p:sp>
      <p:sp>
        <p:nvSpPr>
          <p:cNvPr id="11"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2662821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1494610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6F681-4C56-49FD-A633-C9080B66EA55}"/>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51492EAD-C0B1-41A6-A3EE-7128367B7835}"/>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E095297-F78F-4FA1-A5E8-BCE2C44AF712}"/>
              </a:ext>
            </a:extLst>
          </p:cNvPr>
          <p:cNvSpPr>
            <a:spLocks noGrp="1"/>
          </p:cNvSpPr>
          <p:nvPr>
            <p:ph type="dt" sz="half" idx="10"/>
          </p:nvPr>
        </p:nvSpPr>
        <p:spPr/>
        <p:txBody>
          <a:bodyPr/>
          <a:lstStyle/>
          <a:p>
            <a:fld id="{DEABCE53-1D99-4BEE-AE28-D2367C4FBEC7}" type="datetimeFigureOut">
              <a:rPr lang="en-GB" smtClean="0"/>
              <a:t>03/10/2022</a:t>
            </a:fld>
            <a:endParaRPr lang="en-GB"/>
          </a:p>
        </p:txBody>
      </p:sp>
      <p:sp>
        <p:nvSpPr>
          <p:cNvPr id="5" name="Footer Placeholder 4">
            <a:extLst>
              <a:ext uri="{FF2B5EF4-FFF2-40B4-BE49-F238E27FC236}">
                <a16:creationId xmlns:a16="http://schemas.microsoft.com/office/drawing/2014/main" id="{DDD44BE7-C6DD-4203-80A0-77FEC86F6C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A1C7F4D-80F3-4F9E-A727-070BEF932F76}"/>
              </a:ext>
            </a:extLst>
          </p:cNvPr>
          <p:cNvSpPr>
            <a:spLocks noGrp="1"/>
          </p:cNvSpPr>
          <p:nvPr>
            <p:ph type="sldNum" sz="quarter" idx="12"/>
          </p:nvPr>
        </p:nvSpPr>
        <p:spPr/>
        <p:txBody>
          <a:bodyPr/>
          <a:lstStyle/>
          <a:p>
            <a:fld id="{3F518A83-A801-496F-AEFE-192AD50870CE}" type="slidenum">
              <a:rPr lang="en-GB" smtClean="0"/>
              <a:t>‹#›</a:t>
            </a:fld>
            <a:endParaRPr lang="en-GB"/>
          </a:p>
        </p:txBody>
      </p:sp>
    </p:spTree>
    <p:extLst>
      <p:ext uri="{BB962C8B-B14F-4D97-AF65-F5344CB8AC3E}">
        <p14:creationId xmlns:p14="http://schemas.microsoft.com/office/powerpoint/2010/main" val="301071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DF5BB-EE9D-45B6-972D-1DC526D39DD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C95F1CB-AF1E-4E38-B088-570D2DC20BA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48A776E-FA35-48E7-B92A-69CB26A6A892}"/>
              </a:ext>
            </a:extLst>
          </p:cNvPr>
          <p:cNvSpPr>
            <a:spLocks noGrp="1"/>
          </p:cNvSpPr>
          <p:nvPr>
            <p:ph type="dt" sz="half" idx="10"/>
          </p:nvPr>
        </p:nvSpPr>
        <p:spPr/>
        <p:txBody>
          <a:bodyPr/>
          <a:lstStyle/>
          <a:p>
            <a:fld id="{DEABCE53-1D99-4BEE-AE28-D2367C4FBEC7}" type="datetimeFigureOut">
              <a:rPr lang="en-GB" smtClean="0"/>
              <a:t>03/10/2022</a:t>
            </a:fld>
            <a:endParaRPr lang="en-GB"/>
          </a:p>
        </p:txBody>
      </p:sp>
      <p:sp>
        <p:nvSpPr>
          <p:cNvPr id="5" name="Footer Placeholder 4">
            <a:extLst>
              <a:ext uri="{FF2B5EF4-FFF2-40B4-BE49-F238E27FC236}">
                <a16:creationId xmlns:a16="http://schemas.microsoft.com/office/drawing/2014/main" id="{CD9C4F0B-506A-42B5-BD31-C1BA746976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2A072E-DED1-4950-AB16-BDC91CFD454B}"/>
              </a:ext>
            </a:extLst>
          </p:cNvPr>
          <p:cNvSpPr>
            <a:spLocks noGrp="1"/>
          </p:cNvSpPr>
          <p:nvPr>
            <p:ph type="sldNum" sz="quarter" idx="12"/>
          </p:nvPr>
        </p:nvSpPr>
        <p:spPr/>
        <p:txBody>
          <a:bodyPr/>
          <a:lstStyle/>
          <a:p>
            <a:fld id="{3F518A83-A801-496F-AEFE-192AD50870CE}" type="slidenum">
              <a:rPr lang="en-GB" smtClean="0"/>
              <a:t>‹#›</a:t>
            </a:fld>
            <a:endParaRPr lang="en-GB"/>
          </a:p>
        </p:txBody>
      </p:sp>
    </p:spTree>
    <p:extLst>
      <p:ext uri="{BB962C8B-B14F-4D97-AF65-F5344CB8AC3E}">
        <p14:creationId xmlns:p14="http://schemas.microsoft.com/office/powerpoint/2010/main" val="365357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096F9-5AEA-4B50-9F13-5284F3A0EF9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C6CF309-C7BD-4A9C-9099-E4A753B8B5AD}"/>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32C53FA-7F68-4DBC-BA08-2F656376EF64}"/>
              </a:ext>
            </a:extLst>
          </p:cNvPr>
          <p:cNvSpPr>
            <a:spLocks noGrp="1"/>
          </p:cNvSpPr>
          <p:nvPr>
            <p:ph type="dt" sz="half" idx="10"/>
          </p:nvPr>
        </p:nvSpPr>
        <p:spPr/>
        <p:txBody>
          <a:bodyPr/>
          <a:lstStyle/>
          <a:p>
            <a:fld id="{DEABCE53-1D99-4BEE-AE28-D2367C4FBEC7}" type="datetimeFigureOut">
              <a:rPr lang="en-GB" smtClean="0"/>
              <a:t>03/10/2022</a:t>
            </a:fld>
            <a:endParaRPr lang="en-GB"/>
          </a:p>
        </p:txBody>
      </p:sp>
      <p:sp>
        <p:nvSpPr>
          <p:cNvPr id="5" name="Footer Placeholder 4">
            <a:extLst>
              <a:ext uri="{FF2B5EF4-FFF2-40B4-BE49-F238E27FC236}">
                <a16:creationId xmlns:a16="http://schemas.microsoft.com/office/drawing/2014/main" id="{F3CC9210-5B22-438F-A87B-4D06DDDB16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8F59166-50E6-4A4C-BAF5-AD394AEE9EB6}"/>
              </a:ext>
            </a:extLst>
          </p:cNvPr>
          <p:cNvSpPr>
            <a:spLocks noGrp="1"/>
          </p:cNvSpPr>
          <p:nvPr>
            <p:ph type="sldNum" sz="quarter" idx="12"/>
          </p:nvPr>
        </p:nvSpPr>
        <p:spPr/>
        <p:txBody>
          <a:bodyPr/>
          <a:lstStyle/>
          <a:p>
            <a:fld id="{3F518A83-A801-496F-AEFE-192AD50870CE}" type="slidenum">
              <a:rPr lang="en-GB" smtClean="0"/>
              <a:t>‹#›</a:t>
            </a:fld>
            <a:endParaRPr lang="en-GB"/>
          </a:p>
        </p:txBody>
      </p:sp>
    </p:spTree>
    <p:extLst>
      <p:ext uri="{BB962C8B-B14F-4D97-AF65-F5344CB8AC3E}">
        <p14:creationId xmlns:p14="http://schemas.microsoft.com/office/powerpoint/2010/main" val="18765573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2BF1-1AEE-4294-A643-8EDE7B865A0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467367B-7264-4667-9784-0749D9F54D42}"/>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58F33BD-3051-4B4E-A8C4-3E9A47FC4B00}"/>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23549CA-8F74-4A6F-8918-B2387E225956}"/>
              </a:ext>
            </a:extLst>
          </p:cNvPr>
          <p:cNvSpPr>
            <a:spLocks noGrp="1"/>
          </p:cNvSpPr>
          <p:nvPr>
            <p:ph type="dt" sz="half" idx="10"/>
          </p:nvPr>
        </p:nvSpPr>
        <p:spPr/>
        <p:txBody>
          <a:bodyPr/>
          <a:lstStyle/>
          <a:p>
            <a:fld id="{DEABCE53-1D99-4BEE-AE28-D2367C4FBEC7}" type="datetimeFigureOut">
              <a:rPr lang="en-GB" smtClean="0"/>
              <a:t>03/10/2022</a:t>
            </a:fld>
            <a:endParaRPr lang="en-GB"/>
          </a:p>
        </p:txBody>
      </p:sp>
      <p:sp>
        <p:nvSpPr>
          <p:cNvPr id="6" name="Footer Placeholder 5">
            <a:extLst>
              <a:ext uri="{FF2B5EF4-FFF2-40B4-BE49-F238E27FC236}">
                <a16:creationId xmlns:a16="http://schemas.microsoft.com/office/drawing/2014/main" id="{F4A256DE-58D0-484A-BC19-4A8202C68B7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8073D7-AB0E-44D0-AD24-F55A1756CB7B}"/>
              </a:ext>
            </a:extLst>
          </p:cNvPr>
          <p:cNvSpPr>
            <a:spLocks noGrp="1"/>
          </p:cNvSpPr>
          <p:nvPr>
            <p:ph type="sldNum" sz="quarter" idx="12"/>
          </p:nvPr>
        </p:nvSpPr>
        <p:spPr/>
        <p:txBody>
          <a:bodyPr/>
          <a:lstStyle/>
          <a:p>
            <a:fld id="{3F518A83-A801-496F-AEFE-192AD50870CE}" type="slidenum">
              <a:rPr lang="en-GB" smtClean="0"/>
              <a:t>‹#›</a:t>
            </a:fld>
            <a:endParaRPr lang="en-GB"/>
          </a:p>
        </p:txBody>
      </p:sp>
    </p:spTree>
    <p:extLst>
      <p:ext uri="{BB962C8B-B14F-4D97-AF65-F5344CB8AC3E}">
        <p14:creationId xmlns:p14="http://schemas.microsoft.com/office/powerpoint/2010/main" val="2571146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DF4A5-86C6-4857-9F6A-11EBBB74DFCB}"/>
              </a:ext>
            </a:extLst>
          </p:cNvPr>
          <p:cNvSpPr>
            <a:spLocks noGrp="1"/>
          </p:cNvSpPr>
          <p:nvPr>
            <p:ph type="title"/>
          </p:nvPr>
        </p:nvSpPr>
        <p:spPr>
          <a:xfrm>
            <a:off x="629841" y="365126"/>
            <a:ext cx="78867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5DC224F-C854-4F3E-9658-17B4EFA1F84E}"/>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EF02CC28-99FF-434F-981F-B6AB6EF60E48}"/>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E3AFDE7-E49E-40F1-8B99-05F9C8B0D35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0B4BF38-0B6F-463D-B7B6-FA63009C5AA5}"/>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2D2B6D1-582F-40DC-B944-8CF9D3BAF8F5}"/>
              </a:ext>
            </a:extLst>
          </p:cNvPr>
          <p:cNvSpPr>
            <a:spLocks noGrp="1"/>
          </p:cNvSpPr>
          <p:nvPr>
            <p:ph type="dt" sz="half" idx="10"/>
          </p:nvPr>
        </p:nvSpPr>
        <p:spPr/>
        <p:txBody>
          <a:bodyPr/>
          <a:lstStyle/>
          <a:p>
            <a:fld id="{DEABCE53-1D99-4BEE-AE28-D2367C4FBEC7}" type="datetimeFigureOut">
              <a:rPr lang="en-GB" smtClean="0"/>
              <a:t>03/10/2022</a:t>
            </a:fld>
            <a:endParaRPr lang="en-GB"/>
          </a:p>
        </p:txBody>
      </p:sp>
      <p:sp>
        <p:nvSpPr>
          <p:cNvPr id="8" name="Footer Placeholder 7">
            <a:extLst>
              <a:ext uri="{FF2B5EF4-FFF2-40B4-BE49-F238E27FC236}">
                <a16:creationId xmlns:a16="http://schemas.microsoft.com/office/drawing/2014/main" id="{0C2412B1-76C0-47C3-AC1B-E183638FB4B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D59C2B5-2BC7-4383-8930-0137891135A4}"/>
              </a:ext>
            </a:extLst>
          </p:cNvPr>
          <p:cNvSpPr>
            <a:spLocks noGrp="1"/>
          </p:cNvSpPr>
          <p:nvPr>
            <p:ph type="sldNum" sz="quarter" idx="12"/>
          </p:nvPr>
        </p:nvSpPr>
        <p:spPr/>
        <p:txBody>
          <a:bodyPr/>
          <a:lstStyle/>
          <a:p>
            <a:fld id="{3F518A83-A801-496F-AEFE-192AD50870CE}" type="slidenum">
              <a:rPr lang="en-GB" smtClean="0"/>
              <a:t>‹#›</a:t>
            </a:fld>
            <a:endParaRPr lang="en-GB"/>
          </a:p>
        </p:txBody>
      </p:sp>
    </p:spTree>
    <p:extLst>
      <p:ext uri="{BB962C8B-B14F-4D97-AF65-F5344CB8AC3E}">
        <p14:creationId xmlns:p14="http://schemas.microsoft.com/office/powerpoint/2010/main" val="33550353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F8CB7-F7CD-46AE-ADF6-82F730EC0BC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1B3C6F0-9E70-4F8A-8741-6E09A6E947E6}"/>
              </a:ext>
            </a:extLst>
          </p:cNvPr>
          <p:cNvSpPr>
            <a:spLocks noGrp="1"/>
          </p:cNvSpPr>
          <p:nvPr>
            <p:ph type="dt" sz="half" idx="10"/>
          </p:nvPr>
        </p:nvSpPr>
        <p:spPr/>
        <p:txBody>
          <a:bodyPr/>
          <a:lstStyle/>
          <a:p>
            <a:fld id="{DEABCE53-1D99-4BEE-AE28-D2367C4FBEC7}" type="datetimeFigureOut">
              <a:rPr lang="en-GB" smtClean="0"/>
              <a:t>03/10/2022</a:t>
            </a:fld>
            <a:endParaRPr lang="en-GB"/>
          </a:p>
        </p:txBody>
      </p:sp>
      <p:sp>
        <p:nvSpPr>
          <p:cNvPr id="4" name="Footer Placeholder 3">
            <a:extLst>
              <a:ext uri="{FF2B5EF4-FFF2-40B4-BE49-F238E27FC236}">
                <a16:creationId xmlns:a16="http://schemas.microsoft.com/office/drawing/2014/main" id="{3B12719A-69EA-40C4-A5B9-8B0B541DA53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E8525FB-D2C1-4963-A784-3D440AF99468}"/>
              </a:ext>
            </a:extLst>
          </p:cNvPr>
          <p:cNvSpPr>
            <a:spLocks noGrp="1"/>
          </p:cNvSpPr>
          <p:nvPr>
            <p:ph type="sldNum" sz="quarter" idx="12"/>
          </p:nvPr>
        </p:nvSpPr>
        <p:spPr/>
        <p:txBody>
          <a:bodyPr/>
          <a:lstStyle/>
          <a:p>
            <a:fld id="{3F518A83-A801-496F-AEFE-192AD50870CE}" type="slidenum">
              <a:rPr lang="en-GB" smtClean="0"/>
              <a:t>‹#›</a:t>
            </a:fld>
            <a:endParaRPr lang="en-GB"/>
          </a:p>
        </p:txBody>
      </p:sp>
    </p:spTree>
    <p:extLst>
      <p:ext uri="{BB962C8B-B14F-4D97-AF65-F5344CB8AC3E}">
        <p14:creationId xmlns:p14="http://schemas.microsoft.com/office/powerpoint/2010/main" val="1956944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48D2EE-392C-4160-8EF7-9667F7E7FF30}"/>
              </a:ext>
            </a:extLst>
          </p:cNvPr>
          <p:cNvSpPr>
            <a:spLocks noGrp="1"/>
          </p:cNvSpPr>
          <p:nvPr>
            <p:ph type="dt" sz="half" idx="10"/>
          </p:nvPr>
        </p:nvSpPr>
        <p:spPr/>
        <p:txBody>
          <a:bodyPr/>
          <a:lstStyle/>
          <a:p>
            <a:fld id="{DEABCE53-1D99-4BEE-AE28-D2367C4FBEC7}" type="datetimeFigureOut">
              <a:rPr lang="en-GB" smtClean="0"/>
              <a:t>03/10/2022</a:t>
            </a:fld>
            <a:endParaRPr lang="en-GB"/>
          </a:p>
        </p:txBody>
      </p:sp>
      <p:sp>
        <p:nvSpPr>
          <p:cNvPr id="3" name="Footer Placeholder 2">
            <a:extLst>
              <a:ext uri="{FF2B5EF4-FFF2-40B4-BE49-F238E27FC236}">
                <a16:creationId xmlns:a16="http://schemas.microsoft.com/office/drawing/2014/main" id="{EED327F2-7796-48C2-8EDE-9222D3B350C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8A242E9-5DF0-4C34-9842-16AD1FE95D43}"/>
              </a:ext>
            </a:extLst>
          </p:cNvPr>
          <p:cNvSpPr>
            <a:spLocks noGrp="1"/>
          </p:cNvSpPr>
          <p:nvPr>
            <p:ph type="sldNum" sz="quarter" idx="12"/>
          </p:nvPr>
        </p:nvSpPr>
        <p:spPr/>
        <p:txBody>
          <a:bodyPr/>
          <a:lstStyle/>
          <a:p>
            <a:fld id="{3F518A83-A801-496F-AEFE-192AD50870CE}" type="slidenum">
              <a:rPr lang="en-GB" smtClean="0"/>
              <a:t>‹#›</a:t>
            </a:fld>
            <a:endParaRPr lang="en-GB"/>
          </a:p>
        </p:txBody>
      </p:sp>
    </p:spTree>
    <p:extLst>
      <p:ext uri="{BB962C8B-B14F-4D97-AF65-F5344CB8AC3E}">
        <p14:creationId xmlns:p14="http://schemas.microsoft.com/office/powerpoint/2010/main" val="2767535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5008" y="275685"/>
            <a:ext cx="6779132" cy="659940"/>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7" name="Rounded Rectangle 6"/>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pic>
        <p:nvPicPr>
          <p:cNvPr id="10" name="Content Placeholder 3" descr="JHI_Vert_Web.png"/>
          <p:cNvPicPr>
            <a:picLocks noChangeAspect="1"/>
          </p:cNvPicPr>
          <p:nvPr userDrawn="1"/>
        </p:nvPicPr>
        <p:blipFill>
          <a:blip r:embed="rId2" cstate="screen">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ext Placeholder 24"/>
          <p:cNvSpPr>
            <a:spLocks noGrp="1"/>
          </p:cNvSpPr>
          <p:nvPr>
            <p:ph type="body" sz="quarter" idx="11" hasCustomPrompt="1"/>
          </p:nvPr>
        </p:nvSpPr>
        <p:spPr>
          <a:xfrm>
            <a:off x="1335231" y="1732395"/>
            <a:ext cx="6883484"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a:t>Use key words and phrases only </a:t>
            </a:r>
          </a:p>
          <a:p>
            <a:pPr lvl="0"/>
            <a:endParaRPr lang="en-US"/>
          </a:p>
          <a:p>
            <a:pPr lvl="0"/>
            <a:r>
              <a:rPr lang="en-US"/>
              <a:t>Be concise	</a:t>
            </a:r>
          </a:p>
          <a:p>
            <a:pPr lvl="1"/>
            <a:r>
              <a:rPr lang="en-US"/>
              <a:t>		</a:t>
            </a:r>
          </a:p>
          <a:p>
            <a:pPr lvl="1"/>
            <a:endParaRPr lang="en-US"/>
          </a:p>
          <a:p>
            <a:pPr lvl="1"/>
            <a:endParaRPr lang="en-US"/>
          </a:p>
          <a:p>
            <a:pPr lvl="1"/>
            <a:br>
              <a:rPr lang="en-US"/>
            </a:br>
            <a:endParaRPr lang="en-US"/>
          </a:p>
          <a:p>
            <a:pPr lvl="0"/>
            <a:endParaRPr lang="en-US"/>
          </a:p>
        </p:txBody>
      </p:sp>
      <p:sp>
        <p:nvSpPr>
          <p:cNvPr id="12"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1A590-7556-42C2-B880-CEE7D402B88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25D8B4B-D33B-4BE6-996B-F440AADAD44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7EC0F5F-A8AB-4D39-A2AB-4B02BE609F8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43464D3-889D-40FF-8CDE-4ADE2DF68E9F}"/>
              </a:ext>
            </a:extLst>
          </p:cNvPr>
          <p:cNvSpPr>
            <a:spLocks noGrp="1"/>
          </p:cNvSpPr>
          <p:nvPr>
            <p:ph type="dt" sz="half" idx="10"/>
          </p:nvPr>
        </p:nvSpPr>
        <p:spPr/>
        <p:txBody>
          <a:bodyPr/>
          <a:lstStyle/>
          <a:p>
            <a:fld id="{DEABCE53-1D99-4BEE-AE28-D2367C4FBEC7}" type="datetimeFigureOut">
              <a:rPr lang="en-GB" smtClean="0"/>
              <a:t>03/10/2022</a:t>
            </a:fld>
            <a:endParaRPr lang="en-GB"/>
          </a:p>
        </p:txBody>
      </p:sp>
      <p:sp>
        <p:nvSpPr>
          <p:cNvPr id="6" name="Footer Placeholder 5">
            <a:extLst>
              <a:ext uri="{FF2B5EF4-FFF2-40B4-BE49-F238E27FC236}">
                <a16:creationId xmlns:a16="http://schemas.microsoft.com/office/drawing/2014/main" id="{F8F57368-C4F5-4745-93C5-81DD8F05142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6CDC2D4-65A8-4CCE-A806-FF3FC6B5268B}"/>
              </a:ext>
            </a:extLst>
          </p:cNvPr>
          <p:cNvSpPr>
            <a:spLocks noGrp="1"/>
          </p:cNvSpPr>
          <p:nvPr>
            <p:ph type="sldNum" sz="quarter" idx="12"/>
          </p:nvPr>
        </p:nvSpPr>
        <p:spPr/>
        <p:txBody>
          <a:bodyPr/>
          <a:lstStyle/>
          <a:p>
            <a:fld id="{3F518A83-A801-496F-AEFE-192AD50870CE}" type="slidenum">
              <a:rPr lang="en-GB" smtClean="0"/>
              <a:t>‹#›</a:t>
            </a:fld>
            <a:endParaRPr lang="en-GB"/>
          </a:p>
        </p:txBody>
      </p:sp>
    </p:spTree>
    <p:extLst>
      <p:ext uri="{BB962C8B-B14F-4D97-AF65-F5344CB8AC3E}">
        <p14:creationId xmlns:p14="http://schemas.microsoft.com/office/powerpoint/2010/main" val="18571155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910B-EAF6-40EA-A256-B0A053A6753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A8FF9A8-7AEA-47DA-A645-7BAB52B325F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E747ED22-F52F-408E-AC3C-97AB28DDEB9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2FF8B11-ACC9-4501-9A95-F4D41C38AE3E}"/>
              </a:ext>
            </a:extLst>
          </p:cNvPr>
          <p:cNvSpPr>
            <a:spLocks noGrp="1"/>
          </p:cNvSpPr>
          <p:nvPr>
            <p:ph type="dt" sz="half" idx="10"/>
          </p:nvPr>
        </p:nvSpPr>
        <p:spPr/>
        <p:txBody>
          <a:bodyPr/>
          <a:lstStyle/>
          <a:p>
            <a:fld id="{DEABCE53-1D99-4BEE-AE28-D2367C4FBEC7}" type="datetimeFigureOut">
              <a:rPr lang="en-GB" smtClean="0"/>
              <a:t>03/10/2022</a:t>
            </a:fld>
            <a:endParaRPr lang="en-GB"/>
          </a:p>
        </p:txBody>
      </p:sp>
      <p:sp>
        <p:nvSpPr>
          <p:cNvPr id="6" name="Footer Placeholder 5">
            <a:extLst>
              <a:ext uri="{FF2B5EF4-FFF2-40B4-BE49-F238E27FC236}">
                <a16:creationId xmlns:a16="http://schemas.microsoft.com/office/drawing/2014/main" id="{0CBCC06C-22E9-4073-BE52-86149E7BEA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4104ECB-71C6-4CAF-83F2-BCA48D6AC0DE}"/>
              </a:ext>
            </a:extLst>
          </p:cNvPr>
          <p:cNvSpPr>
            <a:spLocks noGrp="1"/>
          </p:cNvSpPr>
          <p:nvPr>
            <p:ph type="sldNum" sz="quarter" idx="12"/>
          </p:nvPr>
        </p:nvSpPr>
        <p:spPr/>
        <p:txBody>
          <a:bodyPr/>
          <a:lstStyle/>
          <a:p>
            <a:fld id="{3F518A83-A801-496F-AEFE-192AD50870CE}" type="slidenum">
              <a:rPr lang="en-GB" smtClean="0"/>
              <a:t>‹#›</a:t>
            </a:fld>
            <a:endParaRPr lang="en-GB"/>
          </a:p>
        </p:txBody>
      </p:sp>
    </p:spTree>
    <p:extLst>
      <p:ext uri="{BB962C8B-B14F-4D97-AF65-F5344CB8AC3E}">
        <p14:creationId xmlns:p14="http://schemas.microsoft.com/office/powerpoint/2010/main" val="38184010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B6874-2871-4814-B7E0-12EF662E3BB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C61EAE2-4064-407A-AF82-11034935B8A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4877D7-4A6A-4841-8D81-CA82C0974DF8}"/>
              </a:ext>
            </a:extLst>
          </p:cNvPr>
          <p:cNvSpPr>
            <a:spLocks noGrp="1"/>
          </p:cNvSpPr>
          <p:nvPr>
            <p:ph type="dt" sz="half" idx="10"/>
          </p:nvPr>
        </p:nvSpPr>
        <p:spPr/>
        <p:txBody>
          <a:bodyPr/>
          <a:lstStyle/>
          <a:p>
            <a:fld id="{DEABCE53-1D99-4BEE-AE28-D2367C4FBEC7}" type="datetimeFigureOut">
              <a:rPr lang="en-GB" smtClean="0"/>
              <a:t>03/10/2022</a:t>
            </a:fld>
            <a:endParaRPr lang="en-GB"/>
          </a:p>
        </p:txBody>
      </p:sp>
      <p:sp>
        <p:nvSpPr>
          <p:cNvPr id="5" name="Footer Placeholder 4">
            <a:extLst>
              <a:ext uri="{FF2B5EF4-FFF2-40B4-BE49-F238E27FC236}">
                <a16:creationId xmlns:a16="http://schemas.microsoft.com/office/drawing/2014/main" id="{1F1C2E31-A352-443B-A9E7-D2F75D8018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22D9EE-AFC8-4CA5-8BB4-D60C3374A099}"/>
              </a:ext>
            </a:extLst>
          </p:cNvPr>
          <p:cNvSpPr>
            <a:spLocks noGrp="1"/>
          </p:cNvSpPr>
          <p:nvPr>
            <p:ph type="sldNum" sz="quarter" idx="12"/>
          </p:nvPr>
        </p:nvSpPr>
        <p:spPr/>
        <p:txBody>
          <a:bodyPr/>
          <a:lstStyle/>
          <a:p>
            <a:fld id="{3F518A83-A801-496F-AEFE-192AD50870CE}" type="slidenum">
              <a:rPr lang="en-GB" smtClean="0"/>
              <a:t>‹#›</a:t>
            </a:fld>
            <a:endParaRPr lang="en-GB"/>
          </a:p>
        </p:txBody>
      </p:sp>
    </p:spTree>
    <p:extLst>
      <p:ext uri="{BB962C8B-B14F-4D97-AF65-F5344CB8AC3E}">
        <p14:creationId xmlns:p14="http://schemas.microsoft.com/office/powerpoint/2010/main" val="2315122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1B023F-6652-4468-BFFF-17BF892A4DD8}"/>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9ED3291-1EA2-4DF0-B602-D8934612477B}"/>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B280AA-AD9C-4176-AA29-32CD787C6E5B}"/>
              </a:ext>
            </a:extLst>
          </p:cNvPr>
          <p:cNvSpPr>
            <a:spLocks noGrp="1"/>
          </p:cNvSpPr>
          <p:nvPr>
            <p:ph type="dt" sz="half" idx="10"/>
          </p:nvPr>
        </p:nvSpPr>
        <p:spPr/>
        <p:txBody>
          <a:bodyPr/>
          <a:lstStyle/>
          <a:p>
            <a:fld id="{DEABCE53-1D99-4BEE-AE28-D2367C4FBEC7}" type="datetimeFigureOut">
              <a:rPr lang="en-GB" smtClean="0"/>
              <a:t>03/10/2022</a:t>
            </a:fld>
            <a:endParaRPr lang="en-GB"/>
          </a:p>
        </p:txBody>
      </p:sp>
      <p:sp>
        <p:nvSpPr>
          <p:cNvPr id="5" name="Footer Placeholder 4">
            <a:extLst>
              <a:ext uri="{FF2B5EF4-FFF2-40B4-BE49-F238E27FC236}">
                <a16:creationId xmlns:a16="http://schemas.microsoft.com/office/drawing/2014/main" id="{357BC8AB-0F1C-4A73-BE40-FE183914921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1C92712-76F8-4F03-A8D8-171EB5C478A7}"/>
              </a:ext>
            </a:extLst>
          </p:cNvPr>
          <p:cNvSpPr>
            <a:spLocks noGrp="1"/>
          </p:cNvSpPr>
          <p:nvPr>
            <p:ph type="sldNum" sz="quarter" idx="12"/>
          </p:nvPr>
        </p:nvSpPr>
        <p:spPr/>
        <p:txBody>
          <a:bodyPr/>
          <a:lstStyle/>
          <a:p>
            <a:fld id="{3F518A83-A801-496F-AEFE-192AD50870CE}" type="slidenum">
              <a:rPr lang="en-GB" smtClean="0"/>
              <a:t>‹#›</a:t>
            </a:fld>
            <a:endParaRPr lang="en-GB"/>
          </a:p>
        </p:txBody>
      </p:sp>
    </p:spTree>
    <p:extLst>
      <p:ext uri="{BB962C8B-B14F-4D97-AF65-F5344CB8AC3E}">
        <p14:creationId xmlns:p14="http://schemas.microsoft.com/office/powerpoint/2010/main" val="18225729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45009" y="275686"/>
            <a:ext cx="6779132" cy="466281"/>
          </a:xfrm>
        </p:spPr>
        <p:txBody>
          <a:bodyPr anchor="t" anchorCtr="0">
            <a:spAutoFit/>
          </a:bodyPr>
          <a:lstStyle>
            <a:lvl1pPr algn="l">
              <a:defRPr sz="2700" b="1" baseline="0">
                <a:solidFill>
                  <a:srgbClr val="872175"/>
                </a:solidFill>
              </a:defRPr>
            </a:lvl1pPr>
          </a:lstStyle>
          <a:p>
            <a:r>
              <a:rPr lang="en-GB" dirty="0"/>
              <a:t>Click to edit title</a:t>
            </a:r>
            <a:endParaRPr lang="en-US" dirty="0"/>
          </a:p>
        </p:txBody>
      </p:sp>
      <p:sp>
        <p:nvSpPr>
          <p:cNvPr id="7" name="Rounded Rectangle 6"/>
          <p:cNvSpPr/>
          <p:nvPr userDrawn="1"/>
        </p:nvSpPr>
        <p:spPr>
          <a:xfrm>
            <a:off x="627819" y="773903"/>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aseline="-25000"/>
          </a:p>
        </p:txBody>
      </p:sp>
      <p:sp>
        <p:nvSpPr>
          <p:cNvPr id="8" name="Rounded Rectangle 7"/>
          <p:cNvSpPr/>
          <p:nvPr userDrawn="1"/>
        </p:nvSpPr>
        <p:spPr>
          <a:xfrm>
            <a:off x="627819" y="452074"/>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aseline="-25000"/>
          </a:p>
        </p:txBody>
      </p:sp>
      <p:sp>
        <p:nvSpPr>
          <p:cNvPr id="9" name="Rounded Rectangle 8"/>
          <p:cNvSpPr/>
          <p:nvPr userDrawn="1"/>
        </p:nvSpPr>
        <p:spPr>
          <a:xfrm>
            <a:off x="303256" y="452074"/>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aseline="-25000"/>
          </a:p>
        </p:txBody>
      </p:sp>
      <p:sp>
        <p:nvSpPr>
          <p:cNvPr id="10" name="Text Placeholder 2"/>
          <p:cNvSpPr>
            <a:spLocks noGrp="1"/>
          </p:cNvSpPr>
          <p:nvPr>
            <p:ph type="body" idx="10" hasCustomPrompt="1"/>
          </p:nvPr>
        </p:nvSpPr>
        <p:spPr>
          <a:xfrm>
            <a:off x="1045009" y="1098067"/>
            <a:ext cx="6779132" cy="341632"/>
          </a:xfrm>
        </p:spPr>
        <p:txBody>
          <a:bodyPr wrap="square" anchor="t" anchorCtr="0">
            <a:spAutoFit/>
          </a:bodyPr>
          <a:lstStyle>
            <a:lvl1pPr marL="0" indent="-207900">
              <a:spcBef>
                <a:spcPts val="0"/>
              </a:spcBef>
              <a:buFont typeface="Arial"/>
              <a:buNone/>
              <a:defRPr sz="1800" b="0" baseline="0">
                <a:solidFill>
                  <a:srgbClr val="000000"/>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Change the background image to a different high quality picture.</a:t>
            </a:r>
          </a:p>
        </p:txBody>
      </p:sp>
      <p:sp>
        <p:nvSpPr>
          <p:cNvPr id="11" name="Slide Number Placeholder 3"/>
          <p:cNvSpPr>
            <a:spLocks noGrp="1"/>
          </p:cNvSpPr>
          <p:nvPr>
            <p:ph type="sldNum" sz="quarter" idx="4"/>
          </p:nvPr>
        </p:nvSpPr>
        <p:spPr>
          <a:xfrm>
            <a:off x="6870699"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3467031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ounded Rectangle 7"/>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0" name="Rounded Rectangle 9"/>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pic>
        <p:nvPicPr>
          <p:cNvPr id="11" name="Content Placeholder 3" descr="JHI_Vert_Web.png"/>
          <p:cNvPicPr>
            <a:picLocks noChangeAspect="1"/>
          </p:cNvPicPr>
          <p:nvPr userDrawn="1"/>
        </p:nvPicPr>
        <p:blipFill>
          <a:blip r:embed="rId2" cstate="screen">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21" name="Text Placeholder 2"/>
          <p:cNvSpPr>
            <a:spLocks noGrp="1"/>
          </p:cNvSpPr>
          <p:nvPr>
            <p:ph type="body" idx="10" hasCustomPrompt="1"/>
          </p:nvPr>
        </p:nvSpPr>
        <p:spPr>
          <a:xfrm>
            <a:off x="457198" y="1740155"/>
            <a:ext cx="5771411" cy="461665"/>
          </a:xfrm>
        </p:spPr>
        <p:txBody>
          <a:bodyPr wrap="square" anchor="t" anchorCtr="0">
            <a:spAutoFit/>
          </a:bodyPr>
          <a:lstStyle>
            <a:lvl1pPr marL="360000" indent="-3600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Tidy Images</a:t>
            </a:r>
          </a:p>
        </p:txBody>
      </p:sp>
      <p:sp>
        <p:nvSpPr>
          <p:cNvPr id="25" name="Text Placeholder 24"/>
          <p:cNvSpPr>
            <a:spLocks noGrp="1"/>
          </p:cNvSpPr>
          <p:nvPr>
            <p:ph type="body" sz="quarter" idx="11" hasCustomPrompt="1"/>
          </p:nvPr>
        </p:nvSpPr>
        <p:spPr>
          <a:xfrm>
            <a:off x="808435" y="2480777"/>
            <a:ext cx="5420175" cy="2547568"/>
          </a:xfrm>
        </p:spPr>
        <p:txBody>
          <a:bodyPr>
            <a:normAutofit/>
          </a:bodyPr>
          <a:lstStyle>
            <a:lvl1pPr marL="0" indent="0">
              <a:lnSpc>
                <a:spcPct val="110000"/>
              </a:lnSpc>
              <a:spcBef>
                <a:spcPts val="0"/>
              </a:spcBef>
              <a:buNone/>
              <a:defRPr sz="2000" baseline="0"/>
            </a:lvl1pPr>
          </a:lstStyle>
          <a:p>
            <a:pPr lvl="0"/>
            <a:r>
              <a:rPr lang="en-US"/>
              <a:t>Use rounded corners on your images. </a:t>
            </a:r>
          </a:p>
        </p:txBody>
      </p:sp>
      <p:sp>
        <p:nvSpPr>
          <p:cNvPr id="26" name="Title 1"/>
          <p:cNvSpPr>
            <a:spLocks noGrp="1"/>
          </p:cNvSpPr>
          <p:nvPr>
            <p:ph type="title" hasCustomPrompt="1"/>
          </p:nvPr>
        </p:nvSpPr>
        <p:spPr>
          <a:xfrm>
            <a:off x="1045008" y="275685"/>
            <a:ext cx="6779132" cy="659940"/>
          </a:xfrm>
        </p:spPr>
        <p:txBody>
          <a:bodyPr anchor="t" anchorCtr="0">
            <a:spAutoFit/>
          </a:bodyPr>
          <a:lstStyle>
            <a:lvl1pPr algn="l">
              <a:defRPr sz="3600" b="1" baseline="0">
                <a:solidFill>
                  <a:srgbClr val="872175"/>
                </a:solidFill>
              </a:defRPr>
            </a:lvl1pPr>
          </a:lstStyle>
          <a:p>
            <a:r>
              <a:rPr lang="en-GB" dirty="0"/>
              <a:t>Click to edit title</a:t>
            </a:r>
            <a:endParaRPr lang="en-US" dirty="0"/>
          </a:p>
        </p:txBody>
      </p:sp>
      <p:sp>
        <p:nvSpPr>
          <p:cNvPr id="3" name="Picture Placeholder 2"/>
          <p:cNvSpPr>
            <a:spLocks noGrp="1"/>
          </p:cNvSpPr>
          <p:nvPr>
            <p:ph type="pic" sz="quarter" idx="12" hasCustomPrompt="1"/>
          </p:nvPr>
        </p:nvSpPr>
        <p:spPr>
          <a:xfrm>
            <a:off x="6329363" y="2481263"/>
            <a:ext cx="2403475" cy="2403475"/>
          </a:xfrm>
          <a:prstGeom prst="roundRect">
            <a:avLst/>
          </a:prstGeom>
          <a:noFill/>
        </p:spPr>
        <p:txBody>
          <a:bodyPr/>
          <a:lstStyle>
            <a:lvl1pPr marL="0" indent="0">
              <a:buNone/>
              <a:defRPr baseline="0"/>
            </a:lvl1pPr>
          </a:lstStyle>
          <a:p>
            <a:r>
              <a:rPr lang="en-GB" dirty="0"/>
              <a:t>Insert Picture</a:t>
            </a:r>
          </a:p>
        </p:txBody>
      </p:sp>
      <p:sp>
        <p:nvSpPr>
          <p:cNvPr id="13"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screen">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7" name="Rounded Rectangle 6"/>
          <p:cNvSpPr/>
          <p:nvPr userDrawn="1"/>
        </p:nvSpPr>
        <p:spPr>
          <a:xfrm>
            <a:off x="1223557" y="3806740"/>
            <a:ext cx="460441" cy="460441"/>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1223557" y="3295141"/>
            <a:ext cx="460441" cy="460441"/>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1223557" y="2789344"/>
            <a:ext cx="460441" cy="460441"/>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2" name="Text Placeholder 24"/>
          <p:cNvSpPr>
            <a:spLocks noGrp="1"/>
          </p:cNvSpPr>
          <p:nvPr>
            <p:ph type="body" sz="quarter" idx="11" hasCustomPrompt="1"/>
          </p:nvPr>
        </p:nvSpPr>
        <p:spPr>
          <a:xfrm>
            <a:off x="2152862" y="2593532"/>
            <a:ext cx="6374281" cy="692497"/>
          </a:xfrm>
        </p:spPr>
        <p:txBody>
          <a:bodyPr>
            <a:spAutoFit/>
          </a:bodyPr>
          <a:lstStyle>
            <a:lvl1pPr marL="0" indent="0">
              <a:lnSpc>
                <a:spcPct val="110000"/>
              </a:lnSpc>
              <a:spcBef>
                <a:spcPts val="0"/>
              </a:spcBef>
              <a:buNone/>
              <a:defRPr sz="3600" baseline="0"/>
            </a:lvl1pPr>
          </a:lstStyle>
          <a:p>
            <a:pPr lvl="0"/>
            <a:r>
              <a:rPr lang="en-US" dirty="0"/>
              <a:t>For making a bold statement</a:t>
            </a:r>
          </a:p>
        </p:txBody>
      </p:sp>
      <p:sp>
        <p:nvSpPr>
          <p:cNvPr id="13"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title </a:t>
            </a:r>
            <a:endParaRPr lang="en-US" dirty="0"/>
          </a:p>
        </p:txBody>
      </p:sp>
      <p:sp>
        <p:nvSpPr>
          <p:cNvPr id="10"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screen">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hasCustomPrompt="1"/>
          </p:nvPr>
        </p:nvSpPr>
        <p:spPr>
          <a:xfrm>
            <a:off x="358975" y="1713210"/>
            <a:ext cx="4229693" cy="461665"/>
          </a:xfrm>
        </p:spPr>
        <p:txBody>
          <a:bodyPr anchor="t" anchorCtr="0">
            <a:spAutoFit/>
          </a:bodyPr>
          <a:lstStyle>
            <a:lvl1pPr marL="0" indent="-2772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subtitle</a:t>
            </a:r>
          </a:p>
        </p:txBody>
      </p:sp>
      <p:sp>
        <p:nvSpPr>
          <p:cNvPr id="13" name="Text Placeholder 24"/>
          <p:cNvSpPr>
            <a:spLocks noGrp="1"/>
          </p:cNvSpPr>
          <p:nvPr>
            <p:ph type="body" sz="quarter" idx="11" hasCustomPrompt="1"/>
          </p:nvPr>
        </p:nvSpPr>
        <p:spPr>
          <a:xfrm>
            <a:off x="358975" y="2439152"/>
            <a:ext cx="4229693" cy="2323490"/>
          </a:xfrm>
        </p:spPr>
        <p:txBody>
          <a:bodyPr>
            <a:normAutofit/>
          </a:bodyPr>
          <a:lstStyle>
            <a:lvl1pPr marL="0" indent="0">
              <a:lnSpc>
                <a:spcPct val="110000"/>
              </a:lnSpc>
              <a:spcBef>
                <a:spcPts val="0"/>
              </a:spcBef>
              <a:buNone/>
              <a:defRPr sz="2000" baseline="0"/>
            </a:lvl1pPr>
          </a:lstStyle>
          <a:p>
            <a:pPr lvl="0"/>
            <a:r>
              <a:rPr lang="en-US"/>
              <a:t>Change the background image below to a different high quality picture.</a:t>
            </a:r>
          </a:p>
        </p:txBody>
      </p:sp>
      <p:sp>
        <p:nvSpPr>
          <p:cNvPr id="20" name="Text Placeholder 2"/>
          <p:cNvSpPr>
            <a:spLocks noGrp="1"/>
          </p:cNvSpPr>
          <p:nvPr>
            <p:ph type="body" idx="12" hasCustomPrompt="1"/>
          </p:nvPr>
        </p:nvSpPr>
        <p:spPr>
          <a:xfrm>
            <a:off x="4703026" y="1713210"/>
            <a:ext cx="4229693" cy="461665"/>
          </a:xfrm>
        </p:spPr>
        <p:txBody>
          <a:bodyPr anchor="t" anchorCtr="0">
            <a:spAutoFit/>
          </a:bodyPr>
          <a:lstStyle>
            <a:lvl1pPr marL="0" indent="-2772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subtitle</a:t>
            </a:r>
          </a:p>
        </p:txBody>
      </p:sp>
      <p:sp>
        <p:nvSpPr>
          <p:cNvPr id="21" name="Text Placeholder 24"/>
          <p:cNvSpPr>
            <a:spLocks noGrp="1"/>
          </p:cNvSpPr>
          <p:nvPr>
            <p:ph type="body" sz="quarter" idx="13" hasCustomPrompt="1"/>
          </p:nvPr>
        </p:nvSpPr>
        <p:spPr>
          <a:xfrm>
            <a:off x="4703026" y="2439152"/>
            <a:ext cx="4229693" cy="2614112"/>
          </a:xfrm>
        </p:spPr>
        <p:txBody>
          <a:bodyPr>
            <a:normAutofit/>
          </a:bodyPr>
          <a:lstStyle>
            <a:lvl1pPr marL="0" indent="0">
              <a:lnSpc>
                <a:spcPct val="110000"/>
              </a:lnSpc>
              <a:spcBef>
                <a:spcPts val="0"/>
              </a:spcBef>
              <a:buNone/>
              <a:defRPr sz="2000" baseline="0"/>
            </a:lvl1pPr>
          </a:lstStyle>
          <a:p>
            <a:pPr lvl="0"/>
            <a:r>
              <a:rPr lang="en-US"/>
              <a:t>Change the background image below to a different high quality picture.</a:t>
            </a:r>
          </a:p>
        </p:txBody>
      </p:sp>
      <p:sp>
        <p:nvSpPr>
          <p:cNvPr id="22"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8"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5583936" cy="6858000"/>
          </a:xfrm>
          <a:prstGeom prst="rect">
            <a:avLst/>
          </a:prstGeom>
        </p:spPr>
      </p:pic>
      <p:pic>
        <p:nvPicPr>
          <p:cNvPr id="11" name="Content Placeholder 3" descr="JHI_Vert_Web.png"/>
          <p:cNvPicPr>
            <a:picLocks noChangeAspect="1"/>
          </p:cNvPicPr>
          <p:nvPr userDrawn="1"/>
        </p:nvPicPr>
        <p:blipFill>
          <a:blip r:embed="rId3" cstate="screen">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itle 1"/>
          <p:cNvSpPr>
            <a:spLocks noGrp="1"/>
          </p:cNvSpPr>
          <p:nvPr>
            <p:ph type="title" hasCustomPrompt="1"/>
          </p:nvPr>
        </p:nvSpPr>
        <p:spPr>
          <a:xfrm>
            <a:off x="410008" y="299681"/>
            <a:ext cx="4589140" cy="646331"/>
          </a:xfrm>
        </p:spPr>
        <p:txBody>
          <a:bodyPr anchor="t" anchorCtr="0">
            <a:spAutoFit/>
          </a:bodyPr>
          <a:lstStyle>
            <a:lvl1pPr algn="l">
              <a:defRPr sz="3600" b="1">
                <a:solidFill>
                  <a:srgbClr val="872175"/>
                </a:solidFill>
              </a:defRPr>
            </a:lvl1pPr>
          </a:lstStyle>
          <a:p>
            <a:r>
              <a:rPr lang="en-GB" dirty="0"/>
              <a:t>Click to edit title </a:t>
            </a:r>
            <a:endParaRPr lang="en-US" dirty="0"/>
          </a:p>
        </p:txBody>
      </p:sp>
      <p:sp>
        <p:nvSpPr>
          <p:cNvPr id="8" name="Text Placeholder 24"/>
          <p:cNvSpPr>
            <a:spLocks noGrp="1"/>
          </p:cNvSpPr>
          <p:nvPr>
            <p:ph type="body" sz="quarter" idx="11" hasCustomPrompt="1"/>
          </p:nvPr>
        </p:nvSpPr>
        <p:spPr>
          <a:xfrm>
            <a:off x="35619" y="1846416"/>
            <a:ext cx="4295750" cy="4716124"/>
          </a:xfrm>
        </p:spPr>
        <p:txBody>
          <a:bodyPr>
            <a:normAutofit/>
          </a:bodyPr>
          <a:lstStyle>
            <a:lvl1pPr marL="360000" indent="-252000">
              <a:lnSpc>
                <a:spcPct val="110000"/>
              </a:lnSpc>
              <a:spcBef>
                <a:spcPts val="0"/>
              </a:spcBef>
              <a:buClr>
                <a:srgbClr val="872175"/>
              </a:buClr>
              <a:buFont typeface="Arial"/>
              <a:buChar char="•"/>
              <a:tabLst/>
              <a:defRPr sz="2000" baseline="0"/>
            </a:lvl1pPr>
            <a:lvl2pPr marL="360000" indent="-252000">
              <a:lnSpc>
                <a:spcPct val="110000"/>
              </a:lnSpc>
              <a:spcBef>
                <a:spcPts val="0"/>
              </a:spcBef>
              <a:buNone/>
              <a:tabLst/>
              <a:defRPr sz="2000" baseline="0"/>
            </a:lvl2pPr>
            <a:lvl6pPr>
              <a:buNone/>
              <a:defRPr/>
            </a:lvl6pPr>
          </a:lstStyle>
          <a:p>
            <a:pPr lvl="0"/>
            <a:r>
              <a:rPr lang="en-US" dirty="0"/>
              <a:t>Change the background image on the right to a different high quality image</a:t>
            </a:r>
          </a:p>
          <a:p>
            <a:pPr lvl="0"/>
            <a:endParaRPr lang="en-US" dirty="0"/>
          </a:p>
          <a:p>
            <a:pPr lvl="1"/>
            <a:endParaRPr lang="en-US" dirty="0"/>
          </a:p>
          <a:p>
            <a:pPr lvl="1"/>
            <a:br>
              <a:rPr lang="en-US" dirty="0"/>
            </a:br>
            <a:endParaRPr lang="en-US" dirty="0"/>
          </a:p>
          <a:p>
            <a:pPr lvl="0"/>
            <a:endParaRPr lang="en-US" dirty="0"/>
          </a:p>
        </p:txBody>
      </p:sp>
      <p:sp>
        <p:nvSpPr>
          <p:cNvPr id="6"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screen">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itle 1"/>
          <p:cNvSpPr>
            <a:spLocks noGrp="1"/>
          </p:cNvSpPr>
          <p:nvPr>
            <p:ph type="title" hasCustomPrompt="1"/>
          </p:nvPr>
        </p:nvSpPr>
        <p:spPr>
          <a:xfrm>
            <a:off x="410008" y="3751071"/>
            <a:ext cx="4266142" cy="1200329"/>
          </a:xfrm>
        </p:spPr>
        <p:txBody>
          <a:bodyPr wrap="square" anchor="t" anchorCtr="0">
            <a:normAutofit/>
          </a:bodyPr>
          <a:lstStyle>
            <a:lvl1pPr algn="l">
              <a:defRPr sz="3600" b="1">
                <a:solidFill>
                  <a:srgbClr val="872175"/>
                </a:solidFill>
              </a:defRPr>
            </a:lvl1pPr>
          </a:lstStyle>
          <a:p>
            <a:r>
              <a:rPr lang="en-GB" dirty="0"/>
              <a:t>Click to edit title</a:t>
            </a:r>
            <a:endParaRPr lang="en-US" dirty="0"/>
          </a:p>
        </p:txBody>
      </p:sp>
      <p:sp>
        <p:nvSpPr>
          <p:cNvPr id="8" name="Text Placeholder 24"/>
          <p:cNvSpPr>
            <a:spLocks noGrp="1"/>
          </p:cNvSpPr>
          <p:nvPr>
            <p:ph type="body" sz="quarter" idx="11" hasCustomPrompt="1"/>
          </p:nvPr>
        </p:nvSpPr>
        <p:spPr>
          <a:xfrm>
            <a:off x="35618" y="5138452"/>
            <a:ext cx="8811202" cy="1424087"/>
          </a:xfrm>
        </p:spPr>
        <p:txBody>
          <a:bodyPr>
            <a:normAutofit/>
          </a:bodyPr>
          <a:lstStyle>
            <a:lvl1pPr marL="360000" indent="-252000">
              <a:lnSpc>
                <a:spcPct val="110000"/>
              </a:lnSpc>
              <a:spcBef>
                <a:spcPts val="0"/>
              </a:spcBef>
              <a:buClr>
                <a:srgbClr val="872175"/>
              </a:buClr>
              <a:buFont typeface="Arial"/>
              <a:buChar char="•"/>
              <a:defRPr sz="2000" baseline="0"/>
            </a:lvl1pPr>
            <a:lvl2pPr marL="360000" indent="-252000">
              <a:lnSpc>
                <a:spcPct val="110000"/>
              </a:lnSpc>
              <a:spcBef>
                <a:spcPts val="0"/>
              </a:spcBef>
              <a:buNone/>
              <a:defRPr sz="2000" baseline="0"/>
            </a:lvl2pPr>
            <a:lvl6pPr>
              <a:buNone/>
              <a:defRPr/>
            </a:lvl6pPr>
          </a:lstStyle>
          <a:p>
            <a:pPr lvl="0"/>
            <a:r>
              <a:rPr lang="en-US" dirty="0"/>
              <a:t>Change the background image above to a different high quality image.</a:t>
            </a:r>
          </a:p>
          <a:p>
            <a:pPr lvl="1"/>
            <a:endParaRPr lang="en-US" dirty="0"/>
          </a:p>
          <a:p>
            <a:pPr lvl="1"/>
            <a:br>
              <a:rPr lang="en-US" dirty="0"/>
            </a:br>
            <a:endParaRPr lang="en-US" dirty="0"/>
          </a:p>
          <a:p>
            <a:pPr lvl="0"/>
            <a:endParaRPr lang="en-US" dirty="0"/>
          </a:p>
        </p:txBody>
      </p:sp>
      <p:sp>
        <p:nvSpPr>
          <p:cNvPr id="5"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screen">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hasCustomPrompt="1"/>
          </p:nvPr>
        </p:nvSpPr>
        <p:spPr>
          <a:xfrm>
            <a:off x="410008" y="1098066"/>
            <a:ext cx="7436778" cy="461665"/>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b="0">
                <a:solidFill>
                  <a:srgbClr val="000000"/>
                </a:solidFill>
              </a:rPr>
              <a:t>Click to edit subtitle</a:t>
            </a:r>
            <a:endParaRPr lang="en-GB"/>
          </a:p>
        </p:txBody>
      </p:sp>
      <p:sp>
        <p:nvSpPr>
          <p:cNvPr id="22"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5"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screen">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p:nvPr>
        </p:nvSpPr>
        <p:spPr>
          <a:xfrm>
            <a:off x="1278317" y="1061520"/>
            <a:ext cx="6499174" cy="510778"/>
          </a:xfrm>
          <a:prstGeom prst="roundRect">
            <a:avLst/>
          </a:prstGeom>
          <a:solidFill>
            <a:srgbClr val="5E8A26">
              <a:alpha val="70000"/>
            </a:srgbClr>
          </a:solidFill>
        </p:spPr>
        <p:txBody>
          <a:bodyPr wrap="square" anchor="t" anchorCtr="0">
            <a:spAutoFit/>
          </a:bodyPr>
          <a:lstStyle>
            <a:lvl1pPr marL="0" indent="-277200" algn="ctr">
              <a:spcBef>
                <a:spcPts val="0"/>
              </a:spcBef>
              <a:buFont typeface="Arial"/>
              <a:buNone/>
              <a:defRPr sz="24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dirty="0"/>
          </a:p>
        </p:txBody>
      </p:sp>
      <p:sp>
        <p:nvSpPr>
          <p:cNvPr id="22" name="Title 1"/>
          <p:cNvSpPr>
            <a:spLocks noGrp="1"/>
          </p:cNvSpPr>
          <p:nvPr>
            <p:ph type="title" hasCustomPrompt="1"/>
          </p:nvPr>
        </p:nvSpPr>
        <p:spPr>
          <a:xfrm>
            <a:off x="-176462" y="275685"/>
            <a:ext cx="7846786" cy="715089"/>
          </a:xfrm>
          <a:prstGeom prst="roundRect">
            <a:avLst/>
          </a:prstGeom>
          <a:solidFill>
            <a:srgbClr val="872175"/>
          </a:solidFill>
        </p:spPr>
        <p:txBody>
          <a:bodyPr wrap="square" lIns="432000" anchor="t" anchorCtr="0">
            <a:spAutoFit/>
          </a:bodyPr>
          <a:lstStyle>
            <a:lvl1pPr marL="144000" algn="l">
              <a:defRPr sz="3600" b="1">
                <a:solidFill>
                  <a:schemeClr val="bg1"/>
                </a:solidFill>
              </a:defRPr>
            </a:lvl1pPr>
          </a:lstStyle>
          <a:p>
            <a:r>
              <a:rPr lang="en-GB" dirty="0"/>
              <a:t>Click to edit title</a:t>
            </a:r>
            <a:endParaRPr lang="en-US" dirty="0"/>
          </a:p>
        </p:txBody>
      </p:sp>
      <p:sp>
        <p:nvSpPr>
          <p:cNvPr id="5"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3" r:id="rId5"/>
    <p:sldLayoutId id="2147483664" r:id="rId6"/>
    <p:sldLayoutId id="2147483665" r:id="rId7"/>
    <p:sldLayoutId id="2147483666" r:id="rId8"/>
    <p:sldLayoutId id="2147483667" r:id="rId9"/>
    <p:sldLayoutId id="2147483668" r:id="rId10"/>
    <p:sldLayoutId id="2147483669" r:id="rId11"/>
    <p:sldLayoutId id="2147483683"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1398FB-F58A-4CFE-B61A-3EE9330EF50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EDCE822-2CAE-4D6B-B9C1-8D6BD145C36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E9B58D-3B84-4F69-BBBB-D9880632E668}"/>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EABCE53-1D99-4BEE-AE28-D2367C4FBEC7}" type="datetimeFigureOut">
              <a:rPr lang="en-GB" smtClean="0"/>
              <a:t>03/10/2022</a:t>
            </a:fld>
            <a:endParaRPr lang="en-GB"/>
          </a:p>
        </p:txBody>
      </p:sp>
      <p:sp>
        <p:nvSpPr>
          <p:cNvPr id="5" name="Footer Placeholder 4">
            <a:extLst>
              <a:ext uri="{FF2B5EF4-FFF2-40B4-BE49-F238E27FC236}">
                <a16:creationId xmlns:a16="http://schemas.microsoft.com/office/drawing/2014/main" id="{A902ECA1-F54A-4574-A833-ED2C6C3DB2B6}"/>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A4B5E8E-799D-4B9A-A2B6-39C7CC6C2DC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F518A83-A801-496F-AEFE-192AD50870CE}" type="slidenum">
              <a:rPr lang="en-GB" smtClean="0"/>
              <a:t>‹#›</a:t>
            </a:fld>
            <a:endParaRPr lang="en-GB"/>
          </a:p>
        </p:txBody>
      </p:sp>
    </p:spTree>
    <p:extLst>
      <p:ext uri="{BB962C8B-B14F-4D97-AF65-F5344CB8AC3E}">
        <p14:creationId xmlns:p14="http://schemas.microsoft.com/office/powerpoint/2010/main" val="285747986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ncbi.nlm.nih.gov/pmc/articles/PMC310812/"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emf"/><Relationship Id="rId7" Type="http://schemas.openxmlformats.org/officeDocument/2006/relationships/diagramColors" Target="../diagrams/colors1.xml"/><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oleObject" Target="../embeddings/oleObject1.bin"/><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4.xml"/><Relationship Id="rId5" Type="http://schemas.openxmlformats.org/officeDocument/2006/relationships/image" Target="../media/image20.png"/><Relationship Id="rId4" Type="http://schemas.openxmlformats.org/officeDocument/2006/relationships/hyperlink" Target="https://github.com/rrwick/Bandage/wiki/Effect-of-kmer-size"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github.com/rrwick/Bandage/wiki/Getting-started" TargetMode="External"/><Relationship Id="rId7" Type="http://schemas.microsoft.com/office/2007/relationships/hdphoto" Target="../media/hdphoto3.wdp"/><Relationship Id="rId2" Type="http://schemas.openxmlformats.org/officeDocument/2006/relationships/hyperlink" Target="http://rrwick.github.io/Bandage/" TargetMode="External"/><Relationship Id="rId1" Type="http://schemas.openxmlformats.org/officeDocument/2006/relationships/slideLayout" Target="../slideLayouts/slideLayout24.xml"/><Relationship Id="rId6" Type="http://schemas.openxmlformats.org/officeDocument/2006/relationships/image" Target="../media/image22.png"/><Relationship Id="rId5" Type="http://schemas.microsoft.com/office/2007/relationships/hdphoto" Target="../media/hdphoto2.wdp"/><Relationship Id="rId4" Type="http://schemas.openxmlformats.org/officeDocument/2006/relationships/image" Target="../media/image21.png"/><Relationship Id="rId9" Type="http://schemas.openxmlformats.org/officeDocument/2006/relationships/hyperlink" Target="https://github.com/rrwick/Unicycler"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hyperlink" Target="https://www.biorxiv.org/content/10.1101/2021.02.02.429443v1.full" TargetMode="Externa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agctsequencing.wordpress.com/2012/08/01/sanger-sequencing-historical-development-of-automated-dna-sequencing" TargetMode="Externa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hyperlink" Target="https://agctsequencing.wordpress.com/2012/08/01/sanger-sequencing-historical-development-of-automated-dna-sequencing" TargetMode="External"/><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hyperlink" Target="http://dx.doi.org/10.1136/annrheumdis-2014-206191" TargetMode="External"/><Relationship Id="rId2" Type="http://schemas.openxmlformats.org/officeDocument/2006/relationships/image" Target="../media/image28.jp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hyperlink" Target="https://en.wikipedia.org/wiki/FASTQ_format" TargetMode="Externa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FASTQ_format" TargetMode="External"/><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hyperlink" Target="https://www.biorxiv.org/content/10.1101/2021.10.01.462558v1" TargetMode="Externa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1600" y="2540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1" y="285322"/>
            <a:ext cx="9042399" cy="2062103"/>
          </a:xfrm>
        </p:spPr>
        <p:txBody>
          <a:bodyPr/>
          <a:lstStyle/>
          <a:p>
            <a:pPr algn="ctr"/>
            <a:r>
              <a:rPr lang="en-GB" sz="4400" dirty="0"/>
              <a:t>Genome assembly</a:t>
            </a:r>
            <a:br>
              <a:rPr lang="en-GB" sz="4400" dirty="0"/>
            </a:br>
            <a:r>
              <a:rPr lang="en-GB" sz="2800" dirty="0"/>
              <a:t>University of St Andrews Bioinformatic Unit (</a:t>
            </a:r>
            <a:r>
              <a:rPr lang="en-GB" sz="2800" dirty="0" err="1"/>
              <a:t>StABU</a:t>
            </a:r>
            <a:r>
              <a:rPr lang="en-GB" sz="2800" dirty="0"/>
              <a:t>)</a:t>
            </a:r>
            <a:br>
              <a:rPr lang="en-GB" sz="2800" dirty="0"/>
            </a:br>
            <a:r>
              <a:rPr lang="en-GB" sz="2800" dirty="0"/>
              <a:t> Peter Thorpe</a:t>
            </a:r>
            <a:br>
              <a:rPr lang="en-GB" sz="2800" dirty="0"/>
            </a:br>
            <a:r>
              <a:rPr lang="en-GB" sz="2800" dirty="0"/>
              <a:t>And Carolin Kosiol</a:t>
            </a:r>
          </a:p>
        </p:txBody>
      </p:sp>
      <p:pic>
        <p:nvPicPr>
          <p:cNvPr id="4" name="Picture 3" descr="Chart, sunburst chart&#10;&#10;Description automatically generated">
            <a:extLst>
              <a:ext uri="{FF2B5EF4-FFF2-40B4-BE49-F238E27FC236}">
                <a16:creationId xmlns:a16="http://schemas.microsoft.com/office/drawing/2014/main" id="{C661205A-BBF5-A5E2-3782-C4FA10E2A3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2807" y="2732839"/>
            <a:ext cx="3871161" cy="3871161"/>
          </a:xfrm>
          <a:prstGeom prst="rect">
            <a:avLst/>
          </a:prstGeom>
        </p:spPr>
      </p:pic>
      <p:pic>
        <p:nvPicPr>
          <p:cNvPr id="6" name="Picture 5" descr="Diagram&#10;&#10;Description automatically generated">
            <a:extLst>
              <a:ext uri="{FF2B5EF4-FFF2-40B4-BE49-F238E27FC236}">
                <a16:creationId xmlns:a16="http://schemas.microsoft.com/office/drawing/2014/main" id="{694A01A3-1B79-6700-6EEF-8C17514CBE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93206" y="2732839"/>
            <a:ext cx="3871161" cy="3871161"/>
          </a:xfrm>
          <a:prstGeom prst="rect">
            <a:avLst/>
          </a:prstGeom>
        </p:spPr>
      </p:pic>
    </p:spTree>
    <p:extLst>
      <p:ext uri="{BB962C8B-B14F-4D97-AF65-F5344CB8AC3E}">
        <p14:creationId xmlns:p14="http://schemas.microsoft.com/office/powerpoint/2010/main" val="53163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40202"/>
            <a:ext cx="7941389" cy="646331"/>
          </a:xfrm>
        </p:spPr>
        <p:txBody>
          <a:bodyPr/>
          <a:lstStyle/>
          <a:p>
            <a:r>
              <a:rPr lang="en-GB" dirty="0"/>
              <a:t>2) History assembly methods</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0" y="1201437"/>
            <a:ext cx="9042400" cy="501278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The reads from Sanger sequencing were subjected to assembly via  </a:t>
            </a:r>
            <a:r>
              <a:rPr lang="en-GB" sz="2400" b="1" dirty="0"/>
              <a:t>overlap consensus</a:t>
            </a:r>
            <a:r>
              <a:rPr lang="en-GB" sz="2400" dirty="0"/>
              <a:t> using programs such as cap3</a:t>
            </a:r>
          </a:p>
          <a:p>
            <a:pPr marL="285750" indent="-285750">
              <a:buFont typeface="Arial" panose="020B0604020202020204" pitchFamily="34" charset="0"/>
              <a:buChar char="•"/>
            </a:pPr>
            <a:r>
              <a:rPr lang="en-GB" sz="2400" dirty="0"/>
              <a:t>Great just keep putting them on top of each other (cannot resolve repeat &gt; 1000bp. Coverage is poor due to cost. </a:t>
            </a:r>
          </a:p>
          <a:p>
            <a:pPr marL="285750" indent="-285750">
              <a:buFont typeface="Arial" panose="020B0604020202020204" pitchFamily="34" charset="0"/>
              <a:buChar char="•"/>
            </a:pPr>
            <a:r>
              <a:rPr lang="en-GB" sz="2400" dirty="0"/>
              <a:t> </a:t>
            </a:r>
            <a:r>
              <a:rPr lang="en-GB" sz="2400" dirty="0">
                <a:hlinkClick r:id="rId2"/>
              </a:rPr>
              <a:t>https://www.ncbi.nlm.nih.gov/pmc/articles/PMC310812/</a:t>
            </a:r>
            <a:r>
              <a:rPr lang="en-GB" sz="2400" dirty="0"/>
              <a:t>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11" name="Rectangle 10">
            <a:extLst>
              <a:ext uri="{FF2B5EF4-FFF2-40B4-BE49-F238E27FC236}">
                <a16:creationId xmlns:a16="http://schemas.microsoft.com/office/drawing/2014/main" id="{26F6BB0A-0998-5C15-51C9-E51E4C877A28}"/>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6" name="Picture 15">
            <a:extLst>
              <a:ext uri="{FF2B5EF4-FFF2-40B4-BE49-F238E27FC236}">
                <a16:creationId xmlns:a16="http://schemas.microsoft.com/office/drawing/2014/main" id="{2878C200-A39B-9ECB-BBBA-A37EE9D8FD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984" y="3540660"/>
            <a:ext cx="10933004" cy="1349405"/>
          </a:xfrm>
          <a:prstGeom prst="rect">
            <a:avLst/>
          </a:prstGeom>
        </p:spPr>
      </p:pic>
      <p:cxnSp>
        <p:nvCxnSpPr>
          <p:cNvPr id="18" name="Straight Connector 17">
            <a:extLst>
              <a:ext uri="{FF2B5EF4-FFF2-40B4-BE49-F238E27FC236}">
                <a16:creationId xmlns:a16="http://schemas.microsoft.com/office/drawing/2014/main" id="{B126C334-54FA-C2F1-6FFB-C2FE22723A6A}"/>
              </a:ext>
            </a:extLst>
          </p:cNvPr>
          <p:cNvCxnSpPr/>
          <p:nvPr/>
        </p:nvCxnSpPr>
        <p:spPr>
          <a:xfrm>
            <a:off x="426122" y="4518734"/>
            <a:ext cx="506028"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CFDEA64-EF7E-33AF-2B99-C637E3141B16}"/>
              </a:ext>
            </a:extLst>
          </p:cNvPr>
          <p:cNvSpPr/>
          <p:nvPr/>
        </p:nvSpPr>
        <p:spPr>
          <a:xfrm>
            <a:off x="1189608" y="4319971"/>
            <a:ext cx="9809364" cy="1400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0" name="TextBox 19">
            <a:extLst>
              <a:ext uri="{FF2B5EF4-FFF2-40B4-BE49-F238E27FC236}">
                <a16:creationId xmlns:a16="http://schemas.microsoft.com/office/drawing/2014/main" id="{69A7C460-4A54-145B-E489-1939FBE5EE94}"/>
              </a:ext>
            </a:extLst>
          </p:cNvPr>
          <p:cNvSpPr txBox="1"/>
          <p:nvPr/>
        </p:nvSpPr>
        <p:spPr>
          <a:xfrm>
            <a:off x="426122" y="6377397"/>
            <a:ext cx="4012706" cy="369332"/>
          </a:xfrm>
          <a:prstGeom prst="rect">
            <a:avLst/>
          </a:prstGeom>
          <a:noFill/>
        </p:spPr>
        <p:txBody>
          <a:bodyPr wrap="square" rtlCol="0">
            <a:spAutoFit/>
          </a:bodyPr>
          <a:lstStyle/>
          <a:p>
            <a:r>
              <a:rPr lang="en-GB" dirty="0"/>
              <a:t>A real example using Cap3</a:t>
            </a:r>
          </a:p>
        </p:txBody>
      </p:sp>
    </p:spTree>
    <p:extLst>
      <p:ext uri="{BB962C8B-B14F-4D97-AF65-F5344CB8AC3E}">
        <p14:creationId xmlns:p14="http://schemas.microsoft.com/office/powerpoint/2010/main" val="286573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2) History of sequencing</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328057"/>
            <a:ext cx="9042400" cy="501278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Ok, so you have </a:t>
            </a:r>
            <a:r>
              <a:rPr lang="en-GB" sz="2400" b="1" dirty="0"/>
              <a:t>80 </a:t>
            </a:r>
            <a:r>
              <a:rPr lang="en-GB" sz="2400" b="1" dirty="0" err="1"/>
              <a:t>Kb</a:t>
            </a:r>
            <a:r>
              <a:rPr lang="en-GB" sz="2400" b="1" dirty="0"/>
              <a:t> </a:t>
            </a:r>
            <a:r>
              <a:rPr lang="en-GB" sz="2400" dirty="0"/>
              <a:t>of data that you can “stack” on top of each other and do an </a:t>
            </a:r>
            <a:r>
              <a:rPr lang="en-GB" sz="2400" b="1" dirty="0"/>
              <a:t>over lap consensus </a:t>
            </a:r>
            <a:r>
              <a:rPr lang="en-GB" sz="2400" dirty="0"/>
              <a:t>assembly. This is ok for Sanger data</a:t>
            </a:r>
          </a:p>
          <a:p>
            <a:pPr marL="285750" indent="-285750">
              <a:buFont typeface="Arial" panose="020B0604020202020204" pitchFamily="34" charset="0"/>
              <a:buChar char="•"/>
            </a:pPr>
            <a:r>
              <a:rPr lang="en-GB" sz="2400" dirty="0"/>
              <a:t>…. </a:t>
            </a:r>
            <a:r>
              <a:rPr lang="en-GB" sz="2400" dirty="0" err="1"/>
              <a:t>Buuuuuut</a:t>
            </a:r>
            <a:r>
              <a:rPr lang="en-GB" sz="2400" dirty="0"/>
              <a:t> </a:t>
            </a:r>
            <a:r>
              <a:rPr lang="en-GB" sz="2400" b="1" dirty="0"/>
              <a:t>Illumina</a:t>
            </a:r>
            <a:r>
              <a:rPr lang="en-GB" sz="2400" dirty="0"/>
              <a:t> comes along. You now have 500</a:t>
            </a:r>
            <a:r>
              <a:rPr lang="en-GB" sz="2400" b="1" u="sng" dirty="0"/>
              <a:t>G</a:t>
            </a:r>
            <a:r>
              <a:rPr lang="en-GB" sz="2400" dirty="0"/>
              <a:t>b (16TB?)</a:t>
            </a:r>
          </a:p>
          <a:p>
            <a:pPr marL="285750" indent="-285750">
              <a:buFont typeface="Arial" panose="020B0604020202020204" pitchFamily="34" charset="0"/>
              <a:buChar char="•"/>
            </a:pPr>
            <a:r>
              <a:rPr lang="en-GB" sz="2400" dirty="0"/>
              <a:t>An estimate ~10 years ago suggested that it would take the fastest computing cluster on earth </a:t>
            </a:r>
            <a:r>
              <a:rPr lang="en-GB" sz="2400" b="1" dirty="0"/>
              <a:t>100 years to assemble </a:t>
            </a:r>
            <a:r>
              <a:rPr lang="en-GB" sz="2400" dirty="0"/>
              <a:t>a genome using overlap consensus with Illumina data (using, at the time, those methods).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 What to do …?????</a:t>
            </a:r>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08DF3C1F-00E1-F0FC-4240-D58244DF931A}"/>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8156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004553"/>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rgbClr val="B2B2B2"/>
                </a:solidFill>
              </a:rPr>
              <a:t>1: History of sequencing methods and cost</a:t>
            </a:r>
          </a:p>
          <a:p>
            <a:pPr marL="285750" indent="-285750">
              <a:buFont typeface="Arial" panose="020B0604020202020204" pitchFamily="34" charset="0"/>
              <a:buChar char="•"/>
            </a:pPr>
            <a:r>
              <a:rPr lang="en-GB" sz="2400" dirty="0">
                <a:solidFill>
                  <a:srgbClr val="B2B2B2"/>
                </a:solidFill>
              </a:rPr>
              <a:t>2: Historical methods for assembly</a:t>
            </a:r>
          </a:p>
          <a:p>
            <a:pPr marL="285750" indent="-285750">
              <a:buFont typeface="Arial" panose="020B0604020202020204" pitchFamily="34" charset="0"/>
              <a:buChar char="•"/>
            </a:pPr>
            <a:r>
              <a:rPr lang="en-GB" sz="2400" dirty="0"/>
              <a:t>3: </a:t>
            </a:r>
            <a:r>
              <a:rPr lang="en-GB" sz="2400" b="1" dirty="0"/>
              <a:t>Library prep - reminder</a:t>
            </a:r>
          </a:p>
          <a:p>
            <a:pPr marL="285750" indent="-285750">
              <a:buFont typeface="Arial" panose="020B0604020202020204" pitchFamily="34" charset="0"/>
              <a:buChar char="•"/>
            </a:pPr>
            <a:r>
              <a:rPr lang="en-GB" sz="2400" dirty="0"/>
              <a:t>4: De Bruijn Graphs</a:t>
            </a:r>
          </a:p>
          <a:p>
            <a:pPr marL="285750" indent="-285750">
              <a:buFont typeface="Arial" panose="020B0604020202020204" pitchFamily="34" charset="0"/>
              <a:buChar char="•"/>
            </a:pPr>
            <a:r>
              <a:rPr lang="en-GB" sz="2400" dirty="0"/>
              <a:t>5: overview of assembly methods</a:t>
            </a:r>
          </a:p>
          <a:p>
            <a:pPr marL="285750" indent="-285750">
              <a:buFont typeface="Arial" panose="020B0604020202020204" pitchFamily="34" charset="0"/>
              <a:buChar char="•"/>
            </a:pPr>
            <a:r>
              <a:rPr lang="en-GB" sz="2400" dirty="0"/>
              <a:t>6: Full assembly procedure</a:t>
            </a:r>
          </a:p>
          <a:p>
            <a:pPr marL="285750" indent="-285750">
              <a:buFont typeface="Arial" panose="020B0604020202020204" pitchFamily="34" charset="0"/>
              <a:buChar char="•"/>
            </a:pPr>
            <a:r>
              <a:rPr lang="en-GB" sz="2400" dirty="0"/>
              <a:t>7: Final assembly. What next</a:t>
            </a:r>
          </a:p>
          <a:p>
            <a:pPr marL="285750" indent="-285750">
              <a:buFont typeface="Arial" panose="020B0604020202020204" pitchFamily="34" charset="0"/>
              <a:buChar char="•"/>
            </a:pPr>
            <a:r>
              <a:rPr lang="en-GB" sz="2400" dirty="0"/>
              <a:t>8: </a:t>
            </a:r>
            <a:r>
              <a:rPr lang="en-GB" sz="2400" dirty="0" err="1"/>
              <a:t>Misc</a:t>
            </a:r>
            <a:r>
              <a:rPr lang="en-GB" sz="2400" dirty="0"/>
              <a:t> section</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3" name="Picture 2" descr="51-mer assembly graph">
            <a:extLst>
              <a:ext uri="{FF2B5EF4-FFF2-40B4-BE49-F238E27FC236}">
                <a16:creationId xmlns:a16="http://schemas.microsoft.com/office/drawing/2014/main" id="{D5CBAE95-DF45-93CE-2C3E-9EED185DC8C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34739" y="4126862"/>
            <a:ext cx="3027016" cy="245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18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316053" y="59354"/>
            <a:ext cx="8878748" cy="1200329"/>
          </a:xfrm>
        </p:spPr>
        <p:txBody>
          <a:bodyPr/>
          <a:lstStyle/>
          <a:p>
            <a:r>
              <a:rPr lang="en-GB" dirty="0"/>
              <a:t>3: Reminder/ introduce the library preparation (lib prep) to you</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20278" y="1506719"/>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000" b="1" dirty="0"/>
              <a:t>Starting material</a:t>
            </a:r>
            <a:r>
              <a:rPr lang="en-GB" sz="2000" dirty="0"/>
              <a:t>: for example, Bacterial genome is circular (with unknown number of separate plasmids). </a:t>
            </a:r>
          </a:p>
          <a:p>
            <a:pPr marL="285750" indent="-285750">
              <a:buFont typeface="Arial" panose="020B0604020202020204" pitchFamily="34" charset="0"/>
              <a:buChar char="•"/>
            </a:pPr>
            <a:r>
              <a:rPr lang="en-GB" sz="2000" b="1" dirty="0"/>
              <a:t>Lib prep</a:t>
            </a:r>
            <a:r>
              <a:rPr lang="en-GB" sz="2000" dirty="0"/>
              <a:t>: Smash (shear) this into millions of bits, size selection, and put them in sequencing vectors. </a:t>
            </a:r>
          </a:p>
          <a:p>
            <a:pPr marL="285750" indent="-285750">
              <a:buFont typeface="Arial" panose="020B0604020202020204" pitchFamily="34" charset="0"/>
              <a:buChar char="•"/>
            </a:pPr>
            <a:r>
              <a:rPr lang="en-GB" sz="2000" dirty="0"/>
              <a:t>Illumina example below (for TGS, longer reads and do not small the DNA up): </a:t>
            </a:r>
          </a:p>
          <a:p>
            <a:pPr marL="285750" indent="-285750">
              <a:buFont typeface="Arial" panose="020B0604020202020204" pitchFamily="34" charset="0"/>
              <a:buChar char="•"/>
            </a:pPr>
            <a:endParaRPr lang="en-GB" sz="2800" b="1" dirty="0"/>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3" name="Oval 2">
            <a:extLst>
              <a:ext uri="{FF2B5EF4-FFF2-40B4-BE49-F238E27FC236}">
                <a16:creationId xmlns:a16="http://schemas.microsoft.com/office/drawing/2014/main" id="{AF946276-CB07-3D86-9EFF-244955306DB3}"/>
              </a:ext>
            </a:extLst>
          </p:cNvPr>
          <p:cNvSpPr/>
          <p:nvPr/>
        </p:nvSpPr>
        <p:spPr>
          <a:xfrm>
            <a:off x="168936" y="4598174"/>
            <a:ext cx="1088227" cy="10782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 name="Straight Connector 4">
            <a:extLst>
              <a:ext uri="{FF2B5EF4-FFF2-40B4-BE49-F238E27FC236}">
                <a16:creationId xmlns:a16="http://schemas.microsoft.com/office/drawing/2014/main" id="{2469A8D8-BE62-6FFC-FFE7-E124597BC38A}"/>
              </a:ext>
            </a:extLst>
          </p:cNvPr>
          <p:cNvCxnSpPr/>
          <p:nvPr/>
        </p:nvCxnSpPr>
        <p:spPr>
          <a:xfrm>
            <a:off x="2688521" y="46483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CDA8979-A1BD-80E6-22AE-9C719877A49F}"/>
              </a:ext>
            </a:extLst>
          </p:cNvPr>
          <p:cNvCxnSpPr/>
          <p:nvPr/>
        </p:nvCxnSpPr>
        <p:spPr>
          <a:xfrm>
            <a:off x="2974064" y="48515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034CA18-CD6E-3DCF-8932-93E13E56D94C}"/>
              </a:ext>
            </a:extLst>
          </p:cNvPr>
          <p:cNvCxnSpPr/>
          <p:nvPr/>
        </p:nvCxnSpPr>
        <p:spPr>
          <a:xfrm>
            <a:off x="3679285" y="46483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184098-E031-53E1-0A39-09EB87CCB52B}"/>
              </a:ext>
            </a:extLst>
          </p:cNvPr>
          <p:cNvCxnSpPr/>
          <p:nvPr/>
        </p:nvCxnSpPr>
        <p:spPr>
          <a:xfrm>
            <a:off x="2840921" y="48007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9EB503D-9A18-824B-57BD-3F01769491E2}"/>
              </a:ext>
            </a:extLst>
          </p:cNvPr>
          <p:cNvCxnSpPr/>
          <p:nvPr/>
        </p:nvCxnSpPr>
        <p:spPr>
          <a:xfrm>
            <a:off x="3126464" y="50039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DB4C785-F429-C060-6BE4-7727733CC50E}"/>
              </a:ext>
            </a:extLst>
          </p:cNvPr>
          <p:cNvCxnSpPr/>
          <p:nvPr/>
        </p:nvCxnSpPr>
        <p:spPr>
          <a:xfrm>
            <a:off x="3831685" y="48007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12227AB-51F2-CCDC-64C2-0F8712FD2BA8}"/>
              </a:ext>
            </a:extLst>
          </p:cNvPr>
          <p:cNvCxnSpPr/>
          <p:nvPr/>
        </p:nvCxnSpPr>
        <p:spPr>
          <a:xfrm>
            <a:off x="2993321" y="49531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24F1B8-FBDF-8577-FB52-739286690473}"/>
              </a:ext>
            </a:extLst>
          </p:cNvPr>
          <p:cNvCxnSpPr/>
          <p:nvPr/>
        </p:nvCxnSpPr>
        <p:spPr>
          <a:xfrm>
            <a:off x="3278864" y="51563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BF8D034-CFFB-33EB-D05B-604FF0618364}"/>
              </a:ext>
            </a:extLst>
          </p:cNvPr>
          <p:cNvCxnSpPr/>
          <p:nvPr/>
        </p:nvCxnSpPr>
        <p:spPr>
          <a:xfrm>
            <a:off x="3984085" y="49531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71D003-8F49-BB8C-002D-8C256FF39C4B}"/>
              </a:ext>
            </a:extLst>
          </p:cNvPr>
          <p:cNvCxnSpPr/>
          <p:nvPr/>
        </p:nvCxnSpPr>
        <p:spPr>
          <a:xfrm>
            <a:off x="3145721" y="51055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1B5F29C-F592-5931-2126-59CC238DCE45}"/>
              </a:ext>
            </a:extLst>
          </p:cNvPr>
          <p:cNvCxnSpPr/>
          <p:nvPr/>
        </p:nvCxnSpPr>
        <p:spPr>
          <a:xfrm>
            <a:off x="3431264" y="53087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A9A9D60-5265-73E6-C4B0-84FC7FCBD648}"/>
              </a:ext>
            </a:extLst>
          </p:cNvPr>
          <p:cNvCxnSpPr/>
          <p:nvPr/>
        </p:nvCxnSpPr>
        <p:spPr>
          <a:xfrm>
            <a:off x="4136485" y="51055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2D62B98-8317-2E75-CAA8-1A98AB3C63E7}"/>
              </a:ext>
            </a:extLst>
          </p:cNvPr>
          <p:cNvCxnSpPr/>
          <p:nvPr/>
        </p:nvCxnSpPr>
        <p:spPr>
          <a:xfrm>
            <a:off x="3298121" y="52579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3732D18-D8D2-56B6-9750-494F1B10DA97}"/>
              </a:ext>
            </a:extLst>
          </p:cNvPr>
          <p:cNvCxnSpPr/>
          <p:nvPr/>
        </p:nvCxnSpPr>
        <p:spPr>
          <a:xfrm>
            <a:off x="4523464" y="46864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E97D329-44B4-40E0-821A-998217A535E1}"/>
              </a:ext>
            </a:extLst>
          </p:cNvPr>
          <p:cNvCxnSpPr/>
          <p:nvPr/>
        </p:nvCxnSpPr>
        <p:spPr>
          <a:xfrm>
            <a:off x="4288885" y="52579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301F83-2899-AAE1-8826-AB3543F2FEE8}"/>
              </a:ext>
            </a:extLst>
          </p:cNvPr>
          <p:cNvCxnSpPr/>
          <p:nvPr/>
        </p:nvCxnSpPr>
        <p:spPr>
          <a:xfrm>
            <a:off x="3450521" y="54103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12897D-4E38-20BD-2B6B-088313A0B75F}"/>
              </a:ext>
            </a:extLst>
          </p:cNvPr>
          <p:cNvCxnSpPr/>
          <p:nvPr/>
        </p:nvCxnSpPr>
        <p:spPr>
          <a:xfrm>
            <a:off x="4681799" y="50674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ED40C5-79A1-ED73-BDDE-016FE362FD14}"/>
              </a:ext>
            </a:extLst>
          </p:cNvPr>
          <p:cNvCxnSpPr/>
          <p:nvPr/>
        </p:nvCxnSpPr>
        <p:spPr>
          <a:xfrm>
            <a:off x="4441285" y="54103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466039-3A16-299E-537D-66DEB3A17AD2}"/>
              </a:ext>
            </a:extLst>
          </p:cNvPr>
          <p:cNvCxnSpPr/>
          <p:nvPr/>
        </p:nvCxnSpPr>
        <p:spPr>
          <a:xfrm>
            <a:off x="2898692" y="44705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38AC93B-3BE9-969E-CE7F-CD68C15FA5BD}"/>
              </a:ext>
            </a:extLst>
          </p:cNvPr>
          <p:cNvCxnSpPr/>
          <p:nvPr/>
        </p:nvCxnSpPr>
        <p:spPr>
          <a:xfrm>
            <a:off x="3875764" y="44705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69D630-D531-3C3E-81D1-EBA27404D789}"/>
              </a:ext>
            </a:extLst>
          </p:cNvPr>
          <p:cNvCxnSpPr/>
          <p:nvPr/>
        </p:nvCxnSpPr>
        <p:spPr>
          <a:xfrm>
            <a:off x="3691584" y="5187772"/>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CD3564E-B2E1-A1C8-496D-6A52F079F5A3}"/>
              </a:ext>
            </a:extLst>
          </p:cNvPr>
          <p:cNvCxnSpPr/>
          <p:nvPr/>
        </p:nvCxnSpPr>
        <p:spPr>
          <a:xfrm>
            <a:off x="3742621" y="44197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46EFAC0-A506-8662-EE82-A9704428E3B0}"/>
              </a:ext>
            </a:extLst>
          </p:cNvPr>
          <p:cNvCxnSpPr/>
          <p:nvPr/>
        </p:nvCxnSpPr>
        <p:spPr>
          <a:xfrm>
            <a:off x="4028164" y="46229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48EB94-E70F-448B-56CD-F7EFFA84F269}"/>
              </a:ext>
            </a:extLst>
          </p:cNvPr>
          <p:cNvCxnSpPr/>
          <p:nvPr/>
        </p:nvCxnSpPr>
        <p:spPr>
          <a:xfrm>
            <a:off x="4733385" y="44197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9B74A87-1C3B-18D6-0F76-91239C9CE38F}"/>
              </a:ext>
            </a:extLst>
          </p:cNvPr>
          <p:cNvCxnSpPr/>
          <p:nvPr/>
        </p:nvCxnSpPr>
        <p:spPr>
          <a:xfrm>
            <a:off x="3895021" y="45721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3A70685-5F4C-D6BD-2B48-1BA27A2848B9}"/>
              </a:ext>
            </a:extLst>
          </p:cNvPr>
          <p:cNvCxnSpPr/>
          <p:nvPr/>
        </p:nvCxnSpPr>
        <p:spPr>
          <a:xfrm>
            <a:off x="4180564" y="47753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BE1087C-E9AE-6D13-7347-5119E7FB1533}"/>
              </a:ext>
            </a:extLst>
          </p:cNvPr>
          <p:cNvCxnSpPr/>
          <p:nvPr/>
        </p:nvCxnSpPr>
        <p:spPr>
          <a:xfrm>
            <a:off x="4885785" y="45721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E7C15E2-DD74-1E76-40C9-96D4926AE437}"/>
              </a:ext>
            </a:extLst>
          </p:cNvPr>
          <p:cNvCxnSpPr/>
          <p:nvPr/>
        </p:nvCxnSpPr>
        <p:spPr>
          <a:xfrm>
            <a:off x="4047421" y="47245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C12EA04-8230-6195-ADA1-017F03BA5EC8}"/>
              </a:ext>
            </a:extLst>
          </p:cNvPr>
          <p:cNvCxnSpPr/>
          <p:nvPr/>
        </p:nvCxnSpPr>
        <p:spPr>
          <a:xfrm>
            <a:off x="4332964" y="49277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EBCB85E-B89C-BF9B-0118-E32B5E0FCF7F}"/>
              </a:ext>
            </a:extLst>
          </p:cNvPr>
          <p:cNvCxnSpPr/>
          <p:nvPr/>
        </p:nvCxnSpPr>
        <p:spPr>
          <a:xfrm>
            <a:off x="5038185" y="47245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0F3CE1-0544-54DE-86C1-A2C8F0953E3A}"/>
              </a:ext>
            </a:extLst>
          </p:cNvPr>
          <p:cNvCxnSpPr/>
          <p:nvPr/>
        </p:nvCxnSpPr>
        <p:spPr>
          <a:xfrm>
            <a:off x="4199821" y="48769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5A9D476-0ECB-2967-0375-9518B943624E}"/>
              </a:ext>
            </a:extLst>
          </p:cNvPr>
          <p:cNvCxnSpPr/>
          <p:nvPr/>
        </p:nvCxnSpPr>
        <p:spPr>
          <a:xfrm>
            <a:off x="4485364" y="50801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DE7878-5FED-283B-645F-80D558B6CF8C}"/>
              </a:ext>
            </a:extLst>
          </p:cNvPr>
          <p:cNvCxnSpPr/>
          <p:nvPr/>
        </p:nvCxnSpPr>
        <p:spPr>
          <a:xfrm>
            <a:off x="5190585" y="48769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EC543E-A8D1-A27E-87F1-FA7E53E30771}"/>
              </a:ext>
            </a:extLst>
          </p:cNvPr>
          <p:cNvCxnSpPr/>
          <p:nvPr/>
        </p:nvCxnSpPr>
        <p:spPr>
          <a:xfrm>
            <a:off x="4352221" y="50293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17AA3F-DB2B-87AF-CFA3-3E2689AA586E}"/>
              </a:ext>
            </a:extLst>
          </p:cNvPr>
          <p:cNvCxnSpPr/>
          <p:nvPr/>
        </p:nvCxnSpPr>
        <p:spPr>
          <a:xfrm>
            <a:off x="3405864" y="54738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CE1305-71A6-3907-5EB6-4FACE628F087}"/>
              </a:ext>
            </a:extLst>
          </p:cNvPr>
          <p:cNvCxnSpPr/>
          <p:nvPr/>
        </p:nvCxnSpPr>
        <p:spPr>
          <a:xfrm>
            <a:off x="5342985" y="50293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70FBDD0-7D64-C104-C969-367564C50043}"/>
              </a:ext>
            </a:extLst>
          </p:cNvPr>
          <p:cNvCxnSpPr/>
          <p:nvPr/>
        </p:nvCxnSpPr>
        <p:spPr>
          <a:xfrm>
            <a:off x="4504621" y="51817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5BC16DE-E117-F856-B691-670796A06387}"/>
              </a:ext>
            </a:extLst>
          </p:cNvPr>
          <p:cNvCxnSpPr/>
          <p:nvPr/>
        </p:nvCxnSpPr>
        <p:spPr>
          <a:xfrm>
            <a:off x="3558264" y="56262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C113C32-26B4-EA0D-FA8F-4EAED23186CD}"/>
              </a:ext>
            </a:extLst>
          </p:cNvPr>
          <p:cNvCxnSpPr/>
          <p:nvPr/>
        </p:nvCxnSpPr>
        <p:spPr>
          <a:xfrm>
            <a:off x="5495385" y="51817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63DDB51-FF29-A3A4-32A2-85FFE288D9C5}"/>
              </a:ext>
            </a:extLst>
          </p:cNvPr>
          <p:cNvCxnSpPr/>
          <p:nvPr/>
        </p:nvCxnSpPr>
        <p:spPr>
          <a:xfrm>
            <a:off x="3425121" y="55754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CA078B-BCED-A835-9970-A80F911E03CF}"/>
              </a:ext>
            </a:extLst>
          </p:cNvPr>
          <p:cNvCxnSpPr/>
          <p:nvPr/>
        </p:nvCxnSpPr>
        <p:spPr>
          <a:xfrm>
            <a:off x="3710664" y="57786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0544787-CD7D-891B-2F30-115AB42D167E}"/>
              </a:ext>
            </a:extLst>
          </p:cNvPr>
          <p:cNvCxnSpPr/>
          <p:nvPr/>
        </p:nvCxnSpPr>
        <p:spPr>
          <a:xfrm>
            <a:off x="4415885" y="55754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467C919-3125-04BB-B5A5-3C87AAF79878}"/>
              </a:ext>
            </a:extLst>
          </p:cNvPr>
          <p:cNvCxnSpPr/>
          <p:nvPr/>
        </p:nvCxnSpPr>
        <p:spPr>
          <a:xfrm>
            <a:off x="4822121" y="44070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BA806D1-EE34-8DBE-2550-38D04EAE6823}"/>
              </a:ext>
            </a:extLst>
          </p:cNvPr>
          <p:cNvCxnSpPr/>
          <p:nvPr/>
        </p:nvCxnSpPr>
        <p:spPr>
          <a:xfrm>
            <a:off x="5107664" y="46102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2FD1C90-D1D3-FB40-EE02-F969381BD494}"/>
              </a:ext>
            </a:extLst>
          </p:cNvPr>
          <p:cNvCxnSpPr/>
          <p:nvPr/>
        </p:nvCxnSpPr>
        <p:spPr>
          <a:xfrm>
            <a:off x="5812885" y="44070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619DE90-B9E2-A14D-30F1-72CC442F2DB5}"/>
              </a:ext>
            </a:extLst>
          </p:cNvPr>
          <p:cNvCxnSpPr/>
          <p:nvPr/>
        </p:nvCxnSpPr>
        <p:spPr>
          <a:xfrm>
            <a:off x="3577521" y="57278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56E4CED-E9FF-72DB-6C1B-8E5EB2D5583F}"/>
              </a:ext>
            </a:extLst>
          </p:cNvPr>
          <p:cNvCxnSpPr/>
          <p:nvPr/>
        </p:nvCxnSpPr>
        <p:spPr>
          <a:xfrm>
            <a:off x="3863064" y="59310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33D30E7-488A-BF6B-787D-2A8FBAE34E4A}"/>
              </a:ext>
            </a:extLst>
          </p:cNvPr>
          <p:cNvCxnSpPr/>
          <p:nvPr/>
        </p:nvCxnSpPr>
        <p:spPr>
          <a:xfrm>
            <a:off x="4720685" y="60707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7D78D59-BACE-8B72-1082-1F69A6905DFF}"/>
              </a:ext>
            </a:extLst>
          </p:cNvPr>
          <p:cNvCxnSpPr/>
          <p:nvPr/>
        </p:nvCxnSpPr>
        <p:spPr>
          <a:xfrm>
            <a:off x="4542721" y="47880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BE0168F-8713-A98F-DF43-4B5A387BD9F6}"/>
              </a:ext>
            </a:extLst>
          </p:cNvPr>
          <p:cNvCxnSpPr/>
          <p:nvPr/>
        </p:nvCxnSpPr>
        <p:spPr>
          <a:xfrm>
            <a:off x="4828264" y="49912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DECDD1-4747-B4A3-E11A-1320444B25AF}"/>
              </a:ext>
            </a:extLst>
          </p:cNvPr>
          <p:cNvCxnSpPr/>
          <p:nvPr/>
        </p:nvCxnSpPr>
        <p:spPr>
          <a:xfrm>
            <a:off x="5533485" y="47880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8107B8-EDE1-230C-3783-3D6F7FEE5AD4}"/>
              </a:ext>
            </a:extLst>
          </p:cNvPr>
          <p:cNvCxnSpPr/>
          <p:nvPr/>
        </p:nvCxnSpPr>
        <p:spPr>
          <a:xfrm>
            <a:off x="4695121" y="49404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D558DD-0446-8A29-9031-4B19E5972A2C}"/>
              </a:ext>
            </a:extLst>
          </p:cNvPr>
          <p:cNvCxnSpPr/>
          <p:nvPr/>
        </p:nvCxnSpPr>
        <p:spPr>
          <a:xfrm>
            <a:off x="4980664" y="51436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7AB992-3D8B-74D0-5ABB-FC56976C2CB2}"/>
              </a:ext>
            </a:extLst>
          </p:cNvPr>
          <p:cNvCxnSpPr/>
          <p:nvPr/>
        </p:nvCxnSpPr>
        <p:spPr>
          <a:xfrm>
            <a:off x="5685885" y="49404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67A0904-88BF-806E-E4FC-A6859F46BEE1}"/>
              </a:ext>
            </a:extLst>
          </p:cNvPr>
          <p:cNvCxnSpPr/>
          <p:nvPr/>
        </p:nvCxnSpPr>
        <p:spPr>
          <a:xfrm>
            <a:off x="4847521" y="50928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28ABCF1-F6FF-FA78-2D12-0B83A07CBD58}"/>
              </a:ext>
            </a:extLst>
          </p:cNvPr>
          <p:cNvCxnSpPr/>
          <p:nvPr/>
        </p:nvCxnSpPr>
        <p:spPr>
          <a:xfrm>
            <a:off x="5133064" y="52960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64746CF-B583-474C-4D34-E555AF60C0C9}"/>
              </a:ext>
            </a:extLst>
          </p:cNvPr>
          <p:cNvCxnSpPr/>
          <p:nvPr/>
        </p:nvCxnSpPr>
        <p:spPr>
          <a:xfrm>
            <a:off x="5838285" y="50928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8097B74-8073-6A64-7F9E-91B6C1CC0ADD}"/>
              </a:ext>
            </a:extLst>
          </p:cNvPr>
          <p:cNvCxnSpPr/>
          <p:nvPr/>
        </p:nvCxnSpPr>
        <p:spPr>
          <a:xfrm>
            <a:off x="2421821" y="50674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D882EF8-B188-F64D-250A-DC1FD8C93784}"/>
              </a:ext>
            </a:extLst>
          </p:cNvPr>
          <p:cNvCxnSpPr/>
          <p:nvPr/>
        </p:nvCxnSpPr>
        <p:spPr>
          <a:xfrm>
            <a:off x="2707364" y="52706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A0C1701-1EB3-897B-DF83-32BA790458B5}"/>
              </a:ext>
            </a:extLst>
          </p:cNvPr>
          <p:cNvCxnSpPr/>
          <p:nvPr/>
        </p:nvCxnSpPr>
        <p:spPr>
          <a:xfrm>
            <a:off x="3412585" y="50674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8246025-467E-6321-8742-408C36F8953F}"/>
              </a:ext>
            </a:extLst>
          </p:cNvPr>
          <p:cNvCxnSpPr/>
          <p:nvPr/>
        </p:nvCxnSpPr>
        <p:spPr>
          <a:xfrm>
            <a:off x="2910771" y="57659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D52DB17-BE76-89B7-D8E2-33D01FEDDE22}"/>
              </a:ext>
            </a:extLst>
          </p:cNvPr>
          <p:cNvCxnSpPr/>
          <p:nvPr/>
        </p:nvCxnSpPr>
        <p:spPr>
          <a:xfrm>
            <a:off x="3196314" y="59691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4EF6993-231B-5DD5-E611-14F6166E535A}"/>
              </a:ext>
            </a:extLst>
          </p:cNvPr>
          <p:cNvCxnSpPr/>
          <p:nvPr/>
        </p:nvCxnSpPr>
        <p:spPr>
          <a:xfrm>
            <a:off x="3901535" y="5765930"/>
            <a:ext cx="481028"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D4444CA-ED06-DBD7-5307-49C24CD35E91}"/>
              </a:ext>
            </a:extLst>
          </p:cNvPr>
          <p:cNvSpPr txBox="1"/>
          <p:nvPr/>
        </p:nvSpPr>
        <p:spPr>
          <a:xfrm>
            <a:off x="407533" y="3828600"/>
            <a:ext cx="8419960" cy="369332"/>
          </a:xfrm>
          <a:prstGeom prst="rect">
            <a:avLst/>
          </a:prstGeom>
          <a:noFill/>
        </p:spPr>
        <p:txBody>
          <a:bodyPr wrap="square" rtlCol="0">
            <a:spAutoFit/>
          </a:bodyPr>
          <a:lstStyle/>
          <a:p>
            <a:r>
              <a:rPr lang="en-GB" dirty="0"/>
              <a:t>Original genome		million of fragments - Illumina		complex jigsaw puzzle</a:t>
            </a:r>
          </a:p>
        </p:txBody>
      </p:sp>
      <p:pic>
        <p:nvPicPr>
          <p:cNvPr id="72" name="Picture 71" descr="Diagram&#10;&#10;Description automatically generated">
            <a:extLst>
              <a:ext uri="{FF2B5EF4-FFF2-40B4-BE49-F238E27FC236}">
                <a16:creationId xmlns:a16="http://schemas.microsoft.com/office/drawing/2014/main" id="{2F21FDE7-C72C-1660-EF54-85288E6E409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20000" contrast="100000"/>
                    </a14:imgEffect>
                  </a14:imgLayer>
                </a14:imgProps>
              </a:ext>
              <a:ext uri="{28A0092B-C50C-407E-A947-70E740481C1C}">
                <a14:useLocalDpi xmlns:a14="http://schemas.microsoft.com/office/drawing/2010/main" val="0"/>
              </a:ext>
            </a:extLst>
          </a:blip>
          <a:srcRect t="63704" r="6753"/>
          <a:stretch/>
        </p:blipFill>
        <p:spPr>
          <a:xfrm>
            <a:off x="6958130" y="4851530"/>
            <a:ext cx="2111306" cy="758599"/>
          </a:xfrm>
          <a:prstGeom prst="rect">
            <a:avLst/>
          </a:prstGeom>
        </p:spPr>
      </p:pic>
      <p:sp>
        <p:nvSpPr>
          <p:cNvPr id="73" name="TextBox 72">
            <a:extLst>
              <a:ext uri="{FF2B5EF4-FFF2-40B4-BE49-F238E27FC236}">
                <a16:creationId xmlns:a16="http://schemas.microsoft.com/office/drawing/2014/main" id="{F43B751C-EF04-C3D4-41B4-75C8E043B0C8}"/>
              </a:ext>
            </a:extLst>
          </p:cNvPr>
          <p:cNvSpPr txBox="1"/>
          <p:nvPr/>
        </p:nvSpPr>
        <p:spPr>
          <a:xfrm>
            <a:off x="7088463" y="6181659"/>
            <a:ext cx="2263195" cy="485598"/>
          </a:xfrm>
          <a:prstGeom prst="rect">
            <a:avLst/>
          </a:prstGeom>
          <a:noFill/>
        </p:spPr>
        <p:txBody>
          <a:bodyPr wrap="square" rtlCol="0">
            <a:spAutoFit/>
          </a:bodyPr>
          <a:lstStyle/>
          <a:p>
            <a:r>
              <a:rPr lang="en-GB" dirty="0"/>
              <a:t>The likely result is a fragmented mess </a:t>
            </a:r>
            <a:r>
              <a:rPr lang="en-GB" dirty="0">
                <a:sym typeface="Wingdings" panose="05000000000000000000" pitchFamily="2" charset="2"/>
              </a:rPr>
              <a:t></a:t>
            </a:r>
            <a:endParaRPr lang="en-GB" dirty="0"/>
          </a:p>
        </p:txBody>
      </p:sp>
      <p:cxnSp>
        <p:nvCxnSpPr>
          <p:cNvPr id="74" name="Straight Arrow Connector 73">
            <a:extLst>
              <a:ext uri="{FF2B5EF4-FFF2-40B4-BE49-F238E27FC236}">
                <a16:creationId xmlns:a16="http://schemas.microsoft.com/office/drawing/2014/main" id="{92FB69BB-B359-01FE-5A2D-6AB33B441F07}"/>
              </a:ext>
            </a:extLst>
          </p:cNvPr>
          <p:cNvCxnSpPr/>
          <p:nvPr/>
        </p:nvCxnSpPr>
        <p:spPr>
          <a:xfrm flipV="1">
            <a:off x="7088463" y="5765930"/>
            <a:ext cx="362742" cy="50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BE30121-65E2-CB34-07C8-4D1924658AB7}"/>
              </a:ext>
            </a:extLst>
          </p:cNvPr>
          <p:cNvCxnSpPr/>
          <p:nvPr/>
        </p:nvCxnSpPr>
        <p:spPr>
          <a:xfrm>
            <a:off x="1869578" y="4927730"/>
            <a:ext cx="2523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58A0404-DBD9-DDC4-7900-1FE118875932}"/>
              </a:ext>
            </a:extLst>
          </p:cNvPr>
          <p:cNvCxnSpPr/>
          <p:nvPr/>
        </p:nvCxnSpPr>
        <p:spPr>
          <a:xfrm>
            <a:off x="6543178" y="4851530"/>
            <a:ext cx="2523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B926B68-FC21-81A6-2ECF-77081225CA0F}"/>
              </a:ext>
            </a:extLst>
          </p:cNvPr>
          <p:cNvCxnSpPr/>
          <p:nvPr/>
        </p:nvCxnSpPr>
        <p:spPr>
          <a:xfrm>
            <a:off x="97654" y="3710866"/>
            <a:ext cx="8833282" cy="0"/>
          </a:xfrm>
          <a:prstGeom prst="line">
            <a:avLst/>
          </a:prstGeom>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5886DDBF-5870-E504-7918-4F9FF31366CA}"/>
              </a:ext>
            </a:extLst>
          </p:cNvPr>
          <p:cNvSpPr txBox="1"/>
          <p:nvPr/>
        </p:nvSpPr>
        <p:spPr>
          <a:xfrm>
            <a:off x="2967714" y="6345438"/>
            <a:ext cx="2425700" cy="369332"/>
          </a:xfrm>
          <a:prstGeom prst="rect">
            <a:avLst/>
          </a:prstGeom>
          <a:noFill/>
        </p:spPr>
        <p:txBody>
          <a:bodyPr wrap="square" rtlCol="0">
            <a:spAutoFit/>
          </a:bodyPr>
          <a:lstStyle/>
          <a:p>
            <a:r>
              <a:rPr lang="en-GB" dirty="0"/>
              <a:t>Note error rate 1:1000</a:t>
            </a:r>
          </a:p>
        </p:txBody>
      </p:sp>
    </p:spTree>
    <p:extLst>
      <p:ext uri="{BB962C8B-B14F-4D97-AF65-F5344CB8AC3E}">
        <p14:creationId xmlns:p14="http://schemas.microsoft.com/office/powerpoint/2010/main" val="207653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316053" y="59354"/>
            <a:ext cx="8878748" cy="1200329"/>
          </a:xfrm>
        </p:spPr>
        <p:txBody>
          <a:bodyPr/>
          <a:lstStyle/>
          <a:p>
            <a:r>
              <a:rPr lang="en-GB" dirty="0"/>
              <a:t>3: Reminder/ introduce the library preparation (lib prep) to you</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24862" y="1269596"/>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Put the complex jigsaw puzzle into Contigs. Then the contigs into scaffolds</a:t>
            </a:r>
            <a:endParaRPr lang="en-GB" sz="2400" dirty="0"/>
          </a:p>
          <a:p>
            <a:pPr marL="285750" indent="-285750">
              <a:buFont typeface="Arial" panose="020B0604020202020204" pitchFamily="34" charset="0"/>
              <a:buChar char="•"/>
            </a:pPr>
            <a:endParaRPr lang="en-GB" sz="2800" b="1" dirty="0"/>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3" name="Oval 2">
            <a:extLst>
              <a:ext uri="{FF2B5EF4-FFF2-40B4-BE49-F238E27FC236}">
                <a16:creationId xmlns:a16="http://schemas.microsoft.com/office/drawing/2014/main" id="{AF946276-CB07-3D86-9EFF-244955306DB3}"/>
              </a:ext>
            </a:extLst>
          </p:cNvPr>
          <p:cNvSpPr/>
          <p:nvPr/>
        </p:nvSpPr>
        <p:spPr>
          <a:xfrm>
            <a:off x="168936" y="4598174"/>
            <a:ext cx="1088227" cy="10782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 name="Straight Connector 4">
            <a:extLst>
              <a:ext uri="{FF2B5EF4-FFF2-40B4-BE49-F238E27FC236}">
                <a16:creationId xmlns:a16="http://schemas.microsoft.com/office/drawing/2014/main" id="{2469A8D8-BE62-6FFC-FFE7-E124597BC38A}"/>
              </a:ext>
            </a:extLst>
          </p:cNvPr>
          <p:cNvCxnSpPr/>
          <p:nvPr/>
        </p:nvCxnSpPr>
        <p:spPr>
          <a:xfrm>
            <a:off x="2688521" y="46483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CDA8979-A1BD-80E6-22AE-9C719877A49F}"/>
              </a:ext>
            </a:extLst>
          </p:cNvPr>
          <p:cNvCxnSpPr/>
          <p:nvPr/>
        </p:nvCxnSpPr>
        <p:spPr>
          <a:xfrm>
            <a:off x="2974064" y="48515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034CA18-CD6E-3DCF-8932-93E13E56D94C}"/>
              </a:ext>
            </a:extLst>
          </p:cNvPr>
          <p:cNvCxnSpPr/>
          <p:nvPr/>
        </p:nvCxnSpPr>
        <p:spPr>
          <a:xfrm>
            <a:off x="3679285" y="46483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184098-E031-53E1-0A39-09EB87CCB52B}"/>
              </a:ext>
            </a:extLst>
          </p:cNvPr>
          <p:cNvCxnSpPr/>
          <p:nvPr/>
        </p:nvCxnSpPr>
        <p:spPr>
          <a:xfrm>
            <a:off x="2840921" y="48007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9EB503D-9A18-824B-57BD-3F01769491E2}"/>
              </a:ext>
            </a:extLst>
          </p:cNvPr>
          <p:cNvCxnSpPr/>
          <p:nvPr/>
        </p:nvCxnSpPr>
        <p:spPr>
          <a:xfrm>
            <a:off x="3126464" y="50039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DB4C785-F429-C060-6BE4-7727733CC50E}"/>
              </a:ext>
            </a:extLst>
          </p:cNvPr>
          <p:cNvCxnSpPr/>
          <p:nvPr/>
        </p:nvCxnSpPr>
        <p:spPr>
          <a:xfrm>
            <a:off x="3831685" y="48007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12227AB-51F2-CCDC-64C2-0F8712FD2BA8}"/>
              </a:ext>
            </a:extLst>
          </p:cNvPr>
          <p:cNvCxnSpPr/>
          <p:nvPr/>
        </p:nvCxnSpPr>
        <p:spPr>
          <a:xfrm>
            <a:off x="2993321" y="49531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24F1B8-FBDF-8577-FB52-739286690473}"/>
              </a:ext>
            </a:extLst>
          </p:cNvPr>
          <p:cNvCxnSpPr/>
          <p:nvPr/>
        </p:nvCxnSpPr>
        <p:spPr>
          <a:xfrm>
            <a:off x="3278864" y="51563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BF8D034-CFFB-33EB-D05B-604FF0618364}"/>
              </a:ext>
            </a:extLst>
          </p:cNvPr>
          <p:cNvCxnSpPr/>
          <p:nvPr/>
        </p:nvCxnSpPr>
        <p:spPr>
          <a:xfrm>
            <a:off x="3984085" y="49531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71D003-8F49-BB8C-002D-8C256FF39C4B}"/>
              </a:ext>
            </a:extLst>
          </p:cNvPr>
          <p:cNvCxnSpPr/>
          <p:nvPr/>
        </p:nvCxnSpPr>
        <p:spPr>
          <a:xfrm>
            <a:off x="3145721" y="51055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1B5F29C-F592-5931-2126-59CC238DCE45}"/>
              </a:ext>
            </a:extLst>
          </p:cNvPr>
          <p:cNvCxnSpPr/>
          <p:nvPr/>
        </p:nvCxnSpPr>
        <p:spPr>
          <a:xfrm>
            <a:off x="3431264" y="53087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A9A9D60-5265-73E6-C4B0-84FC7FCBD648}"/>
              </a:ext>
            </a:extLst>
          </p:cNvPr>
          <p:cNvCxnSpPr/>
          <p:nvPr/>
        </p:nvCxnSpPr>
        <p:spPr>
          <a:xfrm>
            <a:off x="4136485" y="51055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2D62B98-8317-2E75-CAA8-1A98AB3C63E7}"/>
              </a:ext>
            </a:extLst>
          </p:cNvPr>
          <p:cNvCxnSpPr/>
          <p:nvPr/>
        </p:nvCxnSpPr>
        <p:spPr>
          <a:xfrm>
            <a:off x="3298121" y="52579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3732D18-D8D2-56B6-9750-494F1B10DA97}"/>
              </a:ext>
            </a:extLst>
          </p:cNvPr>
          <p:cNvCxnSpPr/>
          <p:nvPr/>
        </p:nvCxnSpPr>
        <p:spPr>
          <a:xfrm>
            <a:off x="4523464" y="46864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E97D329-44B4-40E0-821A-998217A535E1}"/>
              </a:ext>
            </a:extLst>
          </p:cNvPr>
          <p:cNvCxnSpPr/>
          <p:nvPr/>
        </p:nvCxnSpPr>
        <p:spPr>
          <a:xfrm>
            <a:off x="4288885" y="52579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301F83-2899-AAE1-8826-AB3543F2FEE8}"/>
              </a:ext>
            </a:extLst>
          </p:cNvPr>
          <p:cNvCxnSpPr/>
          <p:nvPr/>
        </p:nvCxnSpPr>
        <p:spPr>
          <a:xfrm>
            <a:off x="3450521" y="54103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12897D-4E38-20BD-2B6B-088313A0B75F}"/>
              </a:ext>
            </a:extLst>
          </p:cNvPr>
          <p:cNvCxnSpPr/>
          <p:nvPr/>
        </p:nvCxnSpPr>
        <p:spPr>
          <a:xfrm>
            <a:off x="4681799" y="50674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ED40C5-79A1-ED73-BDDE-016FE362FD14}"/>
              </a:ext>
            </a:extLst>
          </p:cNvPr>
          <p:cNvCxnSpPr/>
          <p:nvPr/>
        </p:nvCxnSpPr>
        <p:spPr>
          <a:xfrm>
            <a:off x="4441285" y="54103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466039-3A16-299E-537D-66DEB3A17AD2}"/>
              </a:ext>
            </a:extLst>
          </p:cNvPr>
          <p:cNvCxnSpPr/>
          <p:nvPr/>
        </p:nvCxnSpPr>
        <p:spPr>
          <a:xfrm>
            <a:off x="2898692" y="44705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38AC93B-3BE9-969E-CE7F-CD68C15FA5BD}"/>
              </a:ext>
            </a:extLst>
          </p:cNvPr>
          <p:cNvCxnSpPr/>
          <p:nvPr/>
        </p:nvCxnSpPr>
        <p:spPr>
          <a:xfrm>
            <a:off x="3875764" y="44705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69D630-D531-3C3E-81D1-EBA27404D789}"/>
              </a:ext>
            </a:extLst>
          </p:cNvPr>
          <p:cNvCxnSpPr/>
          <p:nvPr/>
        </p:nvCxnSpPr>
        <p:spPr>
          <a:xfrm>
            <a:off x="3691584" y="5187772"/>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CD3564E-B2E1-A1C8-496D-6A52F079F5A3}"/>
              </a:ext>
            </a:extLst>
          </p:cNvPr>
          <p:cNvCxnSpPr/>
          <p:nvPr/>
        </p:nvCxnSpPr>
        <p:spPr>
          <a:xfrm>
            <a:off x="3742621" y="44197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46EFAC0-A506-8662-EE82-A9704428E3B0}"/>
              </a:ext>
            </a:extLst>
          </p:cNvPr>
          <p:cNvCxnSpPr/>
          <p:nvPr/>
        </p:nvCxnSpPr>
        <p:spPr>
          <a:xfrm>
            <a:off x="4028164" y="46229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48EB94-E70F-448B-56CD-F7EFFA84F269}"/>
              </a:ext>
            </a:extLst>
          </p:cNvPr>
          <p:cNvCxnSpPr/>
          <p:nvPr/>
        </p:nvCxnSpPr>
        <p:spPr>
          <a:xfrm>
            <a:off x="4733385" y="44197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9B74A87-1C3B-18D6-0F76-91239C9CE38F}"/>
              </a:ext>
            </a:extLst>
          </p:cNvPr>
          <p:cNvCxnSpPr/>
          <p:nvPr/>
        </p:nvCxnSpPr>
        <p:spPr>
          <a:xfrm>
            <a:off x="3895021" y="45721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3A70685-5F4C-D6BD-2B48-1BA27A2848B9}"/>
              </a:ext>
            </a:extLst>
          </p:cNvPr>
          <p:cNvCxnSpPr/>
          <p:nvPr/>
        </p:nvCxnSpPr>
        <p:spPr>
          <a:xfrm>
            <a:off x="4180564" y="47753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BE1087C-E9AE-6D13-7347-5119E7FB1533}"/>
              </a:ext>
            </a:extLst>
          </p:cNvPr>
          <p:cNvCxnSpPr/>
          <p:nvPr/>
        </p:nvCxnSpPr>
        <p:spPr>
          <a:xfrm>
            <a:off x="4885785" y="45721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E7C15E2-DD74-1E76-40C9-96D4926AE437}"/>
              </a:ext>
            </a:extLst>
          </p:cNvPr>
          <p:cNvCxnSpPr/>
          <p:nvPr/>
        </p:nvCxnSpPr>
        <p:spPr>
          <a:xfrm>
            <a:off x="4047421" y="47245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C12EA04-8230-6195-ADA1-017F03BA5EC8}"/>
              </a:ext>
            </a:extLst>
          </p:cNvPr>
          <p:cNvCxnSpPr/>
          <p:nvPr/>
        </p:nvCxnSpPr>
        <p:spPr>
          <a:xfrm>
            <a:off x="4332964" y="49277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EBCB85E-B89C-BF9B-0118-E32B5E0FCF7F}"/>
              </a:ext>
            </a:extLst>
          </p:cNvPr>
          <p:cNvCxnSpPr/>
          <p:nvPr/>
        </p:nvCxnSpPr>
        <p:spPr>
          <a:xfrm>
            <a:off x="5038185" y="47245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0F3CE1-0544-54DE-86C1-A2C8F0953E3A}"/>
              </a:ext>
            </a:extLst>
          </p:cNvPr>
          <p:cNvCxnSpPr/>
          <p:nvPr/>
        </p:nvCxnSpPr>
        <p:spPr>
          <a:xfrm>
            <a:off x="4199821" y="48769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5A9D476-0ECB-2967-0375-9518B943624E}"/>
              </a:ext>
            </a:extLst>
          </p:cNvPr>
          <p:cNvCxnSpPr/>
          <p:nvPr/>
        </p:nvCxnSpPr>
        <p:spPr>
          <a:xfrm>
            <a:off x="4485364" y="50801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DE7878-5FED-283B-645F-80D558B6CF8C}"/>
              </a:ext>
            </a:extLst>
          </p:cNvPr>
          <p:cNvCxnSpPr/>
          <p:nvPr/>
        </p:nvCxnSpPr>
        <p:spPr>
          <a:xfrm>
            <a:off x="5190585" y="48769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EC543E-A8D1-A27E-87F1-FA7E53E30771}"/>
              </a:ext>
            </a:extLst>
          </p:cNvPr>
          <p:cNvCxnSpPr/>
          <p:nvPr/>
        </p:nvCxnSpPr>
        <p:spPr>
          <a:xfrm>
            <a:off x="4352221" y="50293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17AA3F-DB2B-87AF-CFA3-3E2689AA586E}"/>
              </a:ext>
            </a:extLst>
          </p:cNvPr>
          <p:cNvCxnSpPr/>
          <p:nvPr/>
        </p:nvCxnSpPr>
        <p:spPr>
          <a:xfrm>
            <a:off x="3405864" y="54738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CE1305-71A6-3907-5EB6-4FACE628F087}"/>
              </a:ext>
            </a:extLst>
          </p:cNvPr>
          <p:cNvCxnSpPr/>
          <p:nvPr/>
        </p:nvCxnSpPr>
        <p:spPr>
          <a:xfrm>
            <a:off x="5342985" y="50293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70FBDD0-7D64-C104-C969-367564C50043}"/>
              </a:ext>
            </a:extLst>
          </p:cNvPr>
          <p:cNvCxnSpPr/>
          <p:nvPr/>
        </p:nvCxnSpPr>
        <p:spPr>
          <a:xfrm>
            <a:off x="4504621" y="51817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5BC16DE-E117-F856-B691-670796A06387}"/>
              </a:ext>
            </a:extLst>
          </p:cNvPr>
          <p:cNvCxnSpPr/>
          <p:nvPr/>
        </p:nvCxnSpPr>
        <p:spPr>
          <a:xfrm>
            <a:off x="3558264" y="56262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C113C32-26B4-EA0D-FA8F-4EAED23186CD}"/>
              </a:ext>
            </a:extLst>
          </p:cNvPr>
          <p:cNvCxnSpPr/>
          <p:nvPr/>
        </p:nvCxnSpPr>
        <p:spPr>
          <a:xfrm>
            <a:off x="5495385" y="51817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63DDB51-FF29-A3A4-32A2-85FFE288D9C5}"/>
              </a:ext>
            </a:extLst>
          </p:cNvPr>
          <p:cNvCxnSpPr/>
          <p:nvPr/>
        </p:nvCxnSpPr>
        <p:spPr>
          <a:xfrm>
            <a:off x="3425121" y="55754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CA078B-BCED-A835-9970-A80F911E03CF}"/>
              </a:ext>
            </a:extLst>
          </p:cNvPr>
          <p:cNvCxnSpPr/>
          <p:nvPr/>
        </p:nvCxnSpPr>
        <p:spPr>
          <a:xfrm>
            <a:off x="3710664" y="57786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0544787-CD7D-891B-2F30-115AB42D167E}"/>
              </a:ext>
            </a:extLst>
          </p:cNvPr>
          <p:cNvCxnSpPr/>
          <p:nvPr/>
        </p:nvCxnSpPr>
        <p:spPr>
          <a:xfrm>
            <a:off x="4415885" y="55754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467C919-3125-04BB-B5A5-3C87AAF79878}"/>
              </a:ext>
            </a:extLst>
          </p:cNvPr>
          <p:cNvCxnSpPr/>
          <p:nvPr/>
        </p:nvCxnSpPr>
        <p:spPr>
          <a:xfrm>
            <a:off x="4822121" y="44070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BA806D1-EE34-8DBE-2550-38D04EAE6823}"/>
              </a:ext>
            </a:extLst>
          </p:cNvPr>
          <p:cNvCxnSpPr/>
          <p:nvPr/>
        </p:nvCxnSpPr>
        <p:spPr>
          <a:xfrm>
            <a:off x="5107664" y="46102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2FD1C90-D1D3-FB40-EE02-F969381BD494}"/>
              </a:ext>
            </a:extLst>
          </p:cNvPr>
          <p:cNvCxnSpPr/>
          <p:nvPr/>
        </p:nvCxnSpPr>
        <p:spPr>
          <a:xfrm>
            <a:off x="5812885" y="44070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619DE90-B9E2-A14D-30F1-72CC442F2DB5}"/>
              </a:ext>
            </a:extLst>
          </p:cNvPr>
          <p:cNvCxnSpPr/>
          <p:nvPr/>
        </p:nvCxnSpPr>
        <p:spPr>
          <a:xfrm>
            <a:off x="3577521" y="57278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56E4CED-E9FF-72DB-6C1B-8E5EB2D5583F}"/>
              </a:ext>
            </a:extLst>
          </p:cNvPr>
          <p:cNvCxnSpPr/>
          <p:nvPr/>
        </p:nvCxnSpPr>
        <p:spPr>
          <a:xfrm>
            <a:off x="3863064" y="59310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33D30E7-488A-BF6B-787D-2A8FBAE34E4A}"/>
              </a:ext>
            </a:extLst>
          </p:cNvPr>
          <p:cNvCxnSpPr/>
          <p:nvPr/>
        </p:nvCxnSpPr>
        <p:spPr>
          <a:xfrm>
            <a:off x="4720685" y="60707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7D78D59-BACE-8B72-1082-1F69A6905DFF}"/>
              </a:ext>
            </a:extLst>
          </p:cNvPr>
          <p:cNvCxnSpPr/>
          <p:nvPr/>
        </p:nvCxnSpPr>
        <p:spPr>
          <a:xfrm>
            <a:off x="4542721" y="47880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BE0168F-8713-A98F-DF43-4B5A387BD9F6}"/>
              </a:ext>
            </a:extLst>
          </p:cNvPr>
          <p:cNvCxnSpPr/>
          <p:nvPr/>
        </p:nvCxnSpPr>
        <p:spPr>
          <a:xfrm>
            <a:off x="4828264" y="49912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DECDD1-4747-B4A3-E11A-1320444B25AF}"/>
              </a:ext>
            </a:extLst>
          </p:cNvPr>
          <p:cNvCxnSpPr/>
          <p:nvPr/>
        </p:nvCxnSpPr>
        <p:spPr>
          <a:xfrm>
            <a:off x="5533485" y="47880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8107B8-EDE1-230C-3783-3D6F7FEE5AD4}"/>
              </a:ext>
            </a:extLst>
          </p:cNvPr>
          <p:cNvCxnSpPr/>
          <p:nvPr/>
        </p:nvCxnSpPr>
        <p:spPr>
          <a:xfrm>
            <a:off x="4695121" y="49404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D558DD-0446-8A29-9031-4B19E5972A2C}"/>
              </a:ext>
            </a:extLst>
          </p:cNvPr>
          <p:cNvCxnSpPr/>
          <p:nvPr/>
        </p:nvCxnSpPr>
        <p:spPr>
          <a:xfrm>
            <a:off x="4980664" y="51436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7AB992-3D8B-74D0-5ABB-FC56976C2CB2}"/>
              </a:ext>
            </a:extLst>
          </p:cNvPr>
          <p:cNvCxnSpPr/>
          <p:nvPr/>
        </p:nvCxnSpPr>
        <p:spPr>
          <a:xfrm>
            <a:off x="5685885" y="49404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67A0904-88BF-806E-E4FC-A6859F46BEE1}"/>
              </a:ext>
            </a:extLst>
          </p:cNvPr>
          <p:cNvCxnSpPr/>
          <p:nvPr/>
        </p:nvCxnSpPr>
        <p:spPr>
          <a:xfrm>
            <a:off x="4847521" y="50928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28ABCF1-F6FF-FA78-2D12-0B83A07CBD58}"/>
              </a:ext>
            </a:extLst>
          </p:cNvPr>
          <p:cNvCxnSpPr/>
          <p:nvPr/>
        </p:nvCxnSpPr>
        <p:spPr>
          <a:xfrm>
            <a:off x="5133064" y="52960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64746CF-B583-474C-4D34-E555AF60C0C9}"/>
              </a:ext>
            </a:extLst>
          </p:cNvPr>
          <p:cNvCxnSpPr/>
          <p:nvPr/>
        </p:nvCxnSpPr>
        <p:spPr>
          <a:xfrm>
            <a:off x="5838285" y="50928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8097B74-8073-6A64-7F9E-91B6C1CC0ADD}"/>
              </a:ext>
            </a:extLst>
          </p:cNvPr>
          <p:cNvCxnSpPr/>
          <p:nvPr/>
        </p:nvCxnSpPr>
        <p:spPr>
          <a:xfrm>
            <a:off x="2421821" y="50674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D882EF8-B188-F64D-250A-DC1FD8C93784}"/>
              </a:ext>
            </a:extLst>
          </p:cNvPr>
          <p:cNvCxnSpPr/>
          <p:nvPr/>
        </p:nvCxnSpPr>
        <p:spPr>
          <a:xfrm>
            <a:off x="2707364" y="52706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A0C1701-1EB3-897B-DF83-32BA790458B5}"/>
              </a:ext>
            </a:extLst>
          </p:cNvPr>
          <p:cNvCxnSpPr/>
          <p:nvPr/>
        </p:nvCxnSpPr>
        <p:spPr>
          <a:xfrm>
            <a:off x="3412585" y="50674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8246025-467E-6321-8742-408C36F8953F}"/>
              </a:ext>
            </a:extLst>
          </p:cNvPr>
          <p:cNvCxnSpPr/>
          <p:nvPr/>
        </p:nvCxnSpPr>
        <p:spPr>
          <a:xfrm>
            <a:off x="2910771" y="57659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D52DB17-BE76-89B7-D8E2-33D01FEDDE22}"/>
              </a:ext>
            </a:extLst>
          </p:cNvPr>
          <p:cNvCxnSpPr/>
          <p:nvPr/>
        </p:nvCxnSpPr>
        <p:spPr>
          <a:xfrm>
            <a:off x="3196314" y="59691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4EF6993-231B-5DD5-E611-14F6166E535A}"/>
              </a:ext>
            </a:extLst>
          </p:cNvPr>
          <p:cNvCxnSpPr/>
          <p:nvPr/>
        </p:nvCxnSpPr>
        <p:spPr>
          <a:xfrm>
            <a:off x="3901535" y="5765930"/>
            <a:ext cx="481028"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D4444CA-ED06-DBD7-5307-49C24CD35E91}"/>
              </a:ext>
            </a:extLst>
          </p:cNvPr>
          <p:cNvSpPr txBox="1"/>
          <p:nvPr/>
        </p:nvSpPr>
        <p:spPr>
          <a:xfrm>
            <a:off x="407533" y="3828600"/>
            <a:ext cx="8419960" cy="369332"/>
          </a:xfrm>
          <a:prstGeom prst="rect">
            <a:avLst/>
          </a:prstGeom>
          <a:noFill/>
        </p:spPr>
        <p:txBody>
          <a:bodyPr wrap="square" rtlCol="0">
            <a:spAutoFit/>
          </a:bodyPr>
          <a:lstStyle/>
          <a:p>
            <a:r>
              <a:rPr lang="en-GB" dirty="0"/>
              <a:t>Original genome		million of fragments - Illumina		complex jigsaw puzzle</a:t>
            </a:r>
          </a:p>
        </p:txBody>
      </p:sp>
      <p:pic>
        <p:nvPicPr>
          <p:cNvPr id="72" name="Picture 71" descr="Diagram&#10;&#10;Description automatically generated">
            <a:extLst>
              <a:ext uri="{FF2B5EF4-FFF2-40B4-BE49-F238E27FC236}">
                <a16:creationId xmlns:a16="http://schemas.microsoft.com/office/drawing/2014/main" id="{2F21FDE7-C72C-1660-EF54-85288E6E4095}"/>
              </a:ext>
            </a:extLst>
          </p:cNvPr>
          <p:cNvPicPr>
            <a:picLocks noChangeAspect="1"/>
          </p:cNvPicPr>
          <p:nvPr/>
        </p:nvPicPr>
        <p:blipFill rotWithShape="1">
          <a:blip r:embed="rId2">
            <a:extLst>
              <a:ext uri="{28A0092B-C50C-407E-A947-70E740481C1C}">
                <a14:useLocalDpi xmlns:a14="http://schemas.microsoft.com/office/drawing/2010/main" val="0"/>
              </a:ext>
            </a:extLst>
          </a:blip>
          <a:srcRect t="63704" r="6753"/>
          <a:stretch/>
        </p:blipFill>
        <p:spPr>
          <a:xfrm>
            <a:off x="7451205" y="4962643"/>
            <a:ext cx="1782177" cy="640342"/>
          </a:xfrm>
          <a:prstGeom prst="rect">
            <a:avLst/>
          </a:prstGeom>
        </p:spPr>
      </p:pic>
      <p:sp>
        <p:nvSpPr>
          <p:cNvPr id="73" name="TextBox 72">
            <a:extLst>
              <a:ext uri="{FF2B5EF4-FFF2-40B4-BE49-F238E27FC236}">
                <a16:creationId xmlns:a16="http://schemas.microsoft.com/office/drawing/2014/main" id="{F43B751C-EF04-C3D4-41B4-75C8E043B0C8}"/>
              </a:ext>
            </a:extLst>
          </p:cNvPr>
          <p:cNvSpPr txBox="1"/>
          <p:nvPr/>
        </p:nvSpPr>
        <p:spPr>
          <a:xfrm>
            <a:off x="7088463" y="6181659"/>
            <a:ext cx="2263195" cy="485598"/>
          </a:xfrm>
          <a:prstGeom prst="rect">
            <a:avLst/>
          </a:prstGeom>
          <a:noFill/>
        </p:spPr>
        <p:txBody>
          <a:bodyPr wrap="square" rtlCol="0">
            <a:spAutoFit/>
          </a:bodyPr>
          <a:lstStyle/>
          <a:p>
            <a:r>
              <a:rPr lang="en-GB" dirty="0"/>
              <a:t>The likely result is a fragmented mess </a:t>
            </a:r>
            <a:r>
              <a:rPr lang="en-GB" dirty="0">
                <a:sym typeface="Wingdings" panose="05000000000000000000" pitchFamily="2" charset="2"/>
              </a:rPr>
              <a:t></a:t>
            </a:r>
            <a:endParaRPr lang="en-GB" dirty="0"/>
          </a:p>
        </p:txBody>
      </p:sp>
      <p:cxnSp>
        <p:nvCxnSpPr>
          <p:cNvPr id="74" name="Straight Arrow Connector 73">
            <a:extLst>
              <a:ext uri="{FF2B5EF4-FFF2-40B4-BE49-F238E27FC236}">
                <a16:creationId xmlns:a16="http://schemas.microsoft.com/office/drawing/2014/main" id="{92FB69BB-B359-01FE-5A2D-6AB33B441F07}"/>
              </a:ext>
            </a:extLst>
          </p:cNvPr>
          <p:cNvCxnSpPr/>
          <p:nvPr/>
        </p:nvCxnSpPr>
        <p:spPr>
          <a:xfrm flipV="1">
            <a:off x="7088463" y="5765930"/>
            <a:ext cx="362742" cy="50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BE30121-65E2-CB34-07C8-4D1924658AB7}"/>
              </a:ext>
            </a:extLst>
          </p:cNvPr>
          <p:cNvCxnSpPr/>
          <p:nvPr/>
        </p:nvCxnSpPr>
        <p:spPr>
          <a:xfrm>
            <a:off x="1869578" y="4927730"/>
            <a:ext cx="2523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58A0404-DBD9-DDC4-7900-1FE118875932}"/>
              </a:ext>
            </a:extLst>
          </p:cNvPr>
          <p:cNvCxnSpPr/>
          <p:nvPr/>
        </p:nvCxnSpPr>
        <p:spPr>
          <a:xfrm>
            <a:off x="6543178" y="4851530"/>
            <a:ext cx="2523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B926B68-FC21-81A6-2ECF-77081225CA0F}"/>
              </a:ext>
            </a:extLst>
          </p:cNvPr>
          <p:cNvCxnSpPr/>
          <p:nvPr/>
        </p:nvCxnSpPr>
        <p:spPr>
          <a:xfrm>
            <a:off x="97654" y="3710866"/>
            <a:ext cx="8833282" cy="0"/>
          </a:xfrm>
          <a:prstGeom prst="line">
            <a:avLst/>
          </a:prstGeom>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5886DDBF-5870-E504-7918-4F9FF31366CA}"/>
              </a:ext>
            </a:extLst>
          </p:cNvPr>
          <p:cNvSpPr txBox="1"/>
          <p:nvPr/>
        </p:nvSpPr>
        <p:spPr>
          <a:xfrm>
            <a:off x="2967714" y="6345438"/>
            <a:ext cx="2425700" cy="369332"/>
          </a:xfrm>
          <a:prstGeom prst="rect">
            <a:avLst/>
          </a:prstGeom>
          <a:noFill/>
        </p:spPr>
        <p:txBody>
          <a:bodyPr wrap="square" rtlCol="0">
            <a:spAutoFit/>
          </a:bodyPr>
          <a:lstStyle/>
          <a:p>
            <a:r>
              <a:rPr lang="en-GB" dirty="0"/>
              <a:t>Note error rate 1:1000</a:t>
            </a:r>
          </a:p>
        </p:txBody>
      </p:sp>
    </p:spTree>
    <p:extLst>
      <p:ext uri="{BB962C8B-B14F-4D97-AF65-F5344CB8AC3E}">
        <p14:creationId xmlns:p14="http://schemas.microsoft.com/office/powerpoint/2010/main" val="50834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rcRect l="28887" r="29284"/>
          <a:stretch>
            <a:fillRect/>
          </a:stretch>
        </p:blipFill>
        <p:spPr>
          <a:xfrm>
            <a:off x="157238" y="1802194"/>
            <a:ext cx="3011715" cy="960000"/>
          </a:xfrm>
          <a:prstGeom prst="rect">
            <a:avLst/>
          </a:prstGeom>
        </p:spPr>
      </p:pic>
      <p:sp>
        <p:nvSpPr>
          <p:cNvPr id="2" name="Title 1"/>
          <p:cNvSpPr>
            <a:spLocks noGrp="1"/>
          </p:cNvSpPr>
          <p:nvPr>
            <p:ph type="title"/>
          </p:nvPr>
        </p:nvSpPr>
        <p:spPr/>
        <p:txBody>
          <a:bodyPr>
            <a:normAutofit fontScale="90000"/>
          </a:bodyPr>
          <a:lstStyle/>
          <a:p>
            <a:r>
              <a:rPr lang="en-US" sz="3600" b="1" u="sng" dirty="0">
                <a:solidFill>
                  <a:srgbClr val="A50021"/>
                </a:solidFill>
              </a:rPr>
              <a:t>3: Reminder of what we are trying to do:  </a:t>
            </a:r>
            <a:r>
              <a:rPr lang="en-US" sz="3600" b="1" dirty="0">
                <a:solidFill>
                  <a:srgbClr val="A50021"/>
                </a:solidFill>
              </a:rPr>
              <a:t>(Hierarchical structure)</a:t>
            </a:r>
          </a:p>
        </p:txBody>
      </p:sp>
      <p:pic>
        <p:nvPicPr>
          <p:cNvPr id="12" name="Picture 11"/>
          <p:cNvPicPr>
            <a:picLocks noChangeAspect="1"/>
          </p:cNvPicPr>
          <p:nvPr/>
        </p:nvPicPr>
        <p:blipFill>
          <a:blip r:embed="rId3"/>
          <a:srcRect l="31873" t="40398" r="11886"/>
          <a:stretch>
            <a:fillRect/>
          </a:stretch>
        </p:blipFill>
        <p:spPr>
          <a:xfrm>
            <a:off x="5574695" y="2943619"/>
            <a:ext cx="3569305" cy="1342571"/>
          </a:xfrm>
          <a:prstGeom prst="rect">
            <a:avLst/>
          </a:prstGeom>
        </p:spPr>
      </p:pic>
      <p:graphicFrame>
        <p:nvGraphicFramePr>
          <p:cNvPr id="5" name="Content Placeholder 4"/>
          <p:cNvGraphicFramePr>
            <a:graphicFrameLocks noGrp="1"/>
          </p:cNvGraphicFramePr>
          <p:nvPr>
            <p:ph idx="1"/>
          </p:nvPr>
        </p:nvGraphicFramePr>
        <p:xfrm>
          <a:off x="1981200" y="1983619"/>
          <a:ext cx="5154990" cy="2717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Datumsplatzhalter 2"/>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2823553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004553"/>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rgbClr val="B2B2B2"/>
                </a:solidFill>
              </a:rPr>
              <a:t>1: History of sequencing methods and cost</a:t>
            </a:r>
          </a:p>
          <a:p>
            <a:pPr marL="285750" indent="-285750">
              <a:buFont typeface="Arial" panose="020B0604020202020204" pitchFamily="34" charset="0"/>
              <a:buChar char="•"/>
            </a:pPr>
            <a:r>
              <a:rPr lang="en-GB" sz="2400" dirty="0">
                <a:solidFill>
                  <a:srgbClr val="B2B2B2"/>
                </a:solidFill>
              </a:rPr>
              <a:t>2: Historical methods for assembly</a:t>
            </a:r>
          </a:p>
          <a:p>
            <a:pPr marL="285750" indent="-285750">
              <a:buFont typeface="Arial" panose="020B0604020202020204" pitchFamily="34" charset="0"/>
              <a:buChar char="•"/>
            </a:pPr>
            <a:r>
              <a:rPr lang="en-GB" sz="2400" dirty="0">
                <a:solidFill>
                  <a:srgbClr val="B2B2B2"/>
                </a:solidFill>
              </a:rPr>
              <a:t>3: Library prep </a:t>
            </a:r>
          </a:p>
          <a:p>
            <a:pPr marL="285750" indent="-285750">
              <a:buFont typeface="Arial" panose="020B0604020202020204" pitchFamily="34" charset="0"/>
              <a:buChar char="•"/>
            </a:pPr>
            <a:r>
              <a:rPr lang="en-GB" sz="2400" b="1" dirty="0"/>
              <a:t>4: De Bruijn Graphs</a:t>
            </a:r>
          </a:p>
          <a:p>
            <a:pPr marL="285750" indent="-285750">
              <a:buFont typeface="Arial" panose="020B0604020202020204" pitchFamily="34" charset="0"/>
              <a:buChar char="•"/>
            </a:pPr>
            <a:r>
              <a:rPr lang="en-GB" sz="2400" dirty="0"/>
              <a:t>5: overview of assembly methods</a:t>
            </a:r>
          </a:p>
          <a:p>
            <a:pPr marL="285750" indent="-285750">
              <a:buFont typeface="Arial" panose="020B0604020202020204" pitchFamily="34" charset="0"/>
              <a:buChar char="•"/>
            </a:pPr>
            <a:r>
              <a:rPr lang="en-GB" sz="2400" dirty="0"/>
              <a:t>6: Full assembly procedure</a:t>
            </a:r>
          </a:p>
          <a:p>
            <a:pPr marL="285750" indent="-285750">
              <a:buFont typeface="Arial" panose="020B0604020202020204" pitchFamily="34" charset="0"/>
              <a:buChar char="•"/>
            </a:pPr>
            <a:r>
              <a:rPr lang="en-GB" sz="2400" dirty="0"/>
              <a:t>7: Final assembly. What next</a:t>
            </a:r>
          </a:p>
          <a:p>
            <a:pPr marL="285750" indent="-285750">
              <a:buFont typeface="Arial" panose="020B0604020202020204" pitchFamily="34" charset="0"/>
              <a:buChar char="•"/>
            </a:pPr>
            <a:r>
              <a:rPr lang="en-GB" sz="2400" dirty="0"/>
              <a:t>8: </a:t>
            </a:r>
            <a:r>
              <a:rPr lang="en-GB" sz="2400" dirty="0" err="1"/>
              <a:t>Misc</a:t>
            </a:r>
            <a:r>
              <a:rPr lang="en-GB" sz="2400" dirty="0"/>
              <a:t> section</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3" name="Picture 2" descr="51-mer assembly graph">
            <a:extLst>
              <a:ext uri="{FF2B5EF4-FFF2-40B4-BE49-F238E27FC236}">
                <a16:creationId xmlns:a16="http://schemas.microsoft.com/office/drawing/2014/main" id="{D5CBAE95-DF45-93CE-2C3E-9EED185DC8C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34739" y="4126862"/>
            <a:ext cx="3027016" cy="245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68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4) </a:t>
            </a:r>
            <a:r>
              <a:rPr lang="en-GB" u="sng" dirty="0"/>
              <a:t>WHAT TO DO</a:t>
            </a:r>
            <a:r>
              <a:rPr lang="en-GB" dirty="0"/>
              <a:t>: De Bruijn Graphs</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764961" y="2242457"/>
            <a:ext cx="9042400" cy="501278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08DF3C1F-00E1-F0FC-4240-D58244DF931A}"/>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Content Placeholder 2">
            <a:extLst>
              <a:ext uri="{FF2B5EF4-FFF2-40B4-BE49-F238E27FC236}">
                <a16:creationId xmlns:a16="http://schemas.microsoft.com/office/drawing/2014/main" id="{EAAE6D11-09FF-8B3F-F16C-D04E2311A68F}"/>
              </a:ext>
            </a:extLst>
          </p:cNvPr>
          <p:cNvSpPr txBox="1">
            <a:spLocks/>
          </p:cNvSpPr>
          <p:nvPr/>
        </p:nvSpPr>
        <p:spPr>
          <a:xfrm>
            <a:off x="125278" y="1117764"/>
            <a:ext cx="4498122"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000" dirty="0"/>
              <a:t>De Bruijn graphs were developed as a way to overcome the computational limitations. </a:t>
            </a:r>
          </a:p>
          <a:p>
            <a:pPr marL="285750" indent="-285750">
              <a:buFont typeface="Arial" panose="020B0604020202020204" pitchFamily="34" charset="0"/>
              <a:buChar char="•"/>
            </a:pPr>
            <a:r>
              <a:rPr lang="en-GB" sz="2000" b="1" dirty="0"/>
              <a:t>An overview: </a:t>
            </a:r>
            <a:r>
              <a:rPr lang="en-GB" sz="2000" dirty="0" err="1"/>
              <a:t>Compeau</a:t>
            </a:r>
            <a:r>
              <a:rPr lang="en-GB" sz="2000" dirty="0"/>
              <a:t>, P.E., </a:t>
            </a:r>
            <a:r>
              <a:rPr lang="en-GB" sz="2000" dirty="0" err="1"/>
              <a:t>Pevzner</a:t>
            </a:r>
            <a:r>
              <a:rPr lang="en-GB" sz="2000" dirty="0"/>
              <a:t>, P.A. and </a:t>
            </a:r>
            <a:r>
              <a:rPr lang="en-GB" sz="2000" dirty="0" err="1"/>
              <a:t>Tesler</a:t>
            </a:r>
            <a:r>
              <a:rPr lang="en-GB" sz="2000" dirty="0"/>
              <a:t>, G., 2011. How to apply de Bruijn graphs to genome assembly. </a:t>
            </a:r>
            <a:r>
              <a:rPr lang="en-GB" sz="2000" i="1" dirty="0"/>
              <a:t>Nature biotechnology</a:t>
            </a:r>
            <a:r>
              <a:rPr lang="en-GB" sz="2000" dirty="0"/>
              <a:t>, </a:t>
            </a:r>
            <a:r>
              <a:rPr lang="en-GB" sz="2000" i="1" dirty="0"/>
              <a:t>29</a:t>
            </a:r>
            <a:r>
              <a:rPr lang="en-GB" sz="2000" dirty="0"/>
              <a:t>(11), pp.987-991.</a:t>
            </a:r>
          </a:p>
          <a:p>
            <a:pPr marL="214313" indent="-214313" defTabSz="342900">
              <a:buFont typeface="Arial" panose="020B0604020202020204" pitchFamily="34" charset="0"/>
              <a:buChar char="•"/>
            </a:pPr>
            <a:r>
              <a:rPr lang="en-GB" sz="2000" dirty="0">
                <a:solidFill>
                  <a:prstClr val="black"/>
                </a:solidFill>
              </a:rPr>
              <a:t>De Bruijn graphs: Nodes are the kmers-1 (k-1) - </a:t>
            </a:r>
            <a:r>
              <a:rPr lang="en-GB" sz="2000" dirty="0" err="1">
                <a:solidFill>
                  <a:prstClr val="black"/>
                </a:solidFill>
              </a:rPr>
              <a:t>mers</a:t>
            </a:r>
            <a:r>
              <a:rPr lang="en-GB" sz="2000" dirty="0">
                <a:solidFill>
                  <a:prstClr val="black"/>
                </a:solidFill>
              </a:rPr>
              <a:t> (see later), Edges are the </a:t>
            </a:r>
            <a:r>
              <a:rPr lang="en-GB" sz="2000" dirty="0" err="1">
                <a:solidFill>
                  <a:prstClr val="black"/>
                </a:solidFill>
              </a:rPr>
              <a:t>kmer</a:t>
            </a:r>
            <a:r>
              <a:rPr lang="en-GB" sz="2000" dirty="0">
                <a:solidFill>
                  <a:prstClr val="black"/>
                </a:solidFill>
              </a:rPr>
              <a:t>.</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7" name="Textfeld 5">
            <a:extLst>
              <a:ext uri="{FF2B5EF4-FFF2-40B4-BE49-F238E27FC236}">
                <a16:creationId xmlns:a16="http://schemas.microsoft.com/office/drawing/2014/main" id="{FA89013A-4B10-F22A-7BD0-565E0655D193}"/>
              </a:ext>
            </a:extLst>
          </p:cNvPr>
          <p:cNvSpPr txBox="1"/>
          <p:nvPr/>
        </p:nvSpPr>
        <p:spPr>
          <a:xfrm>
            <a:off x="5484926" y="1414002"/>
            <a:ext cx="3682752" cy="954107"/>
          </a:xfrm>
          <a:prstGeom prst="rect">
            <a:avLst/>
          </a:prstGeom>
          <a:noFill/>
        </p:spPr>
        <p:txBody>
          <a:bodyPr wrap="square" rtlCol="0">
            <a:spAutoFit/>
          </a:bodyPr>
          <a:lstStyle/>
          <a:p>
            <a:r>
              <a:rPr lang="de-AT" sz="2800" dirty="0"/>
              <a:t>{AGC, ATC, ATT,CAG, CAT, GCA, TCA, TTC}</a:t>
            </a:r>
          </a:p>
        </p:txBody>
      </p:sp>
      <p:grpSp>
        <p:nvGrpSpPr>
          <p:cNvPr id="10" name="Gruppieren 15">
            <a:extLst>
              <a:ext uri="{FF2B5EF4-FFF2-40B4-BE49-F238E27FC236}">
                <a16:creationId xmlns:a16="http://schemas.microsoft.com/office/drawing/2014/main" id="{60309FCB-562B-BDA6-97D1-385700EE6EED}"/>
              </a:ext>
            </a:extLst>
          </p:cNvPr>
          <p:cNvGrpSpPr/>
          <p:nvPr/>
        </p:nvGrpSpPr>
        <p:grpSpPr>
          <a:xfrm>
            <a:off x="6694455" y="2558800"/>
            <a:ext cx="792000" cy="792088"/>
            <a:chOff x="6156176" y="3068960"/>
            <a:chExt cx="792000" cy="792088"/>
          </a:xfrm>
        </p:grpSpPr>
        <p:sp>
          <p:nvSpPr>
            <p:cNvPr id="11" name="Ellipse 13">
              <a:extLst>
                <a:ext uri="{FF2B5EF4-FFF2-40B4-BE49-F238E27FC236}">
                  <a16:creationId xmlns:a16="http://schemas.microsoft.com/office/drawing/2014/main" id="{1E445C02-559F-4D30-88DA-371E17DABE39}"/>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schemeClr val="tx1"/>
                </a:solidFill>
              </a:endParaRPr>
            </a:p>
          </p:txBody>
        </p:sp>
        <p:sp>
          <p:nvSpPr>
            <p:cNvPr id="12" name="Textfeld 14">
              <a:extLst>
                <a:ext uri="{FF2B5EF4-FFF2-40B4-BE49-F238E27FC236}">
                  <a16:creationId xmlns:a16="http://schemas.microsoft.com/office/drawing/2014/main" id="{EB0399E6-A8D6-566D-06DE-7FC2307F59CB}"/>
                </a:ext>
              </a:extLst>
            </p:cNvPr>
            <p:cNvSpPr txBox="1"/>
            <p:nvPr/>
          </p:nvSpPr>
          <p:spPr>
            <a:xfrm>
              <a:off x="6156176" y="3203394"/>
              <a:ext cx="792000" cy="523220"/>
            </a:xfrm>
            <a:prstGeom prst="rect">
              <a:avLst/>
            </a:prstGeom>
            <a:noFill/>
          </p:spPr>
          <p:txBody>
            <a:bodyPr wrap="square" rtlCol="0">
              <a:spAutoFit/>
            </a:bodyPr>
            <a:lstStyle/>
            <a:p>
              <a:pPr algn="ctr"/>
              <a:r>
                <a:rPr lang="de-AT" sz="2800" dirty="0"/>
                <a:t>TT</a:t>
              </a:r>
            </a:p>
          </p:txBody>
        </p:sp>
      </p:grpSp>
      <p:grpSp>
        <p:nvGrpSpPr>
          <p:cNvPr id="13" name="Gruppieren 16">
            <a:extLst>
              <a:ext uri="{FF2B5EF4-FFF2-40B4-BE49-F238E27FC236}">
                <a16:creationId xmlns:a16="http://schemas.microsoft.com/office/drawing/2014/main" id="{8CABF1A8-1B50-CD8A-CB67-EE8FF1018B83}"/>
              </a:ext>
            </a:extLst>
          </p:cNvPr>
          <p:cNvGrpSpPr/>
          <p:nvPr/>
        </p:nvGrpSpPr>
        <p:grpSpPr>
          <a:xfrm>
            <a:off x="7918097" y="3681316"/>
            <a:ext cx="792000" cy="792088"/>
            <a:chOff x="6156176" y="3068960"/>
            <a:chExt cx="792000" cy="792088"/>
          </a:xfrm>
        </p:grpSpPr>
        <p:sp>
          <p:nvSpPr>
            <p:cNvPr id="14" name="Ellipse 17">
              <a:extLst>
                <a:ext uri="{FF2B5EF4-FFF2-40B4-BE49-F238E27FC236}">
                  <a16:creationId xmlns:a16="http://schemas.microsoft.com/office/drawing/2014/main" id="{8B9C4D48-E4EF-A83B-44C1-C8EF378767AC}"/>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schemeClr val="tx1"/>
                </a:solidFill>
              </a:endParaRPr>
            </a:p>
          </p:txBody>
        </p:sp>
        <p:sp>
          <p:nvSpPr>
            <p:cNvPr id="15" name="Textfeld 18">
              <a:extLst>
                <a:ext uri="{FF2B5EF4-FFF2-40B4-BE49-F238E27FC236}">
                  <a16:creationId xmlns:a16="http://schemas.microsoft.com/office/drawing/2014/main" id="{D37B1D8B-D68D-1AC6-6DD5-E3A64C2C974B}"/>
                </a:ext>
              </a:extLst>
            </p:cNvPr>
            <p:cNvSpPr txBox="1"/>
            <p:nvPr/>
          </p:nvSpPr>
          <p:spPr>
            <a:xfrm>
              <a:off x="6156176" y="3203394"/>
              <a:ext cx="792000" cy="523220"/>
            </a:xfrm>
            <a:prstGeom prst="rect">
              <a:avLst/>
            </a:prstGeom>
            <a:noFill/>
          </p:spPr>
          <p:txBody>
            <a:bodyPr wrap="square" rtlCol="0">
              <a:spAutoFit/>
            </a:bodyPr>
            <a:lstStyle/>
            <a:p>
              <a:pPr algn="ctr"/>
              <a:r>
                <a:rPr lang="de-AT" sz="2800" dirty="0"/>
                <a:t>AT</a:t>
              </a:r>
            </a:p>
          </p:txBody>
        </p:sp>
      </p:grpSp>
      <p:grpSp>
        <p:nvGrpSpPr>
          <p:cNvPr id="16" name="Gruppieren 19">
            <a:extLst>
              <a:ext uri="{FF2B5EF4-FFF2-40B4-BE49-F238E27FC236}">
                <a16:creationId xmlns:a16="http://schemas.microsoft.com/office/drawing/2014/main" id="{FC47DEDF-D94C-C84F-58D1-6EC02AC50129}"/>
              </a:ext>
            </a:extLst>
          </p:cNvPr>
          <p:cNvGrpSpPr/>
          <p:nvPr/>
        </p:nvGrpSpPr>
        <p:grpSpPr>
          <a:xfrm>
            <a:off x="5299414" y="3662881"/>
            <a:ext cx="792000" cy="792088"/>
            <a:chOff x="6156176" y="3068960"/>
            <a:chExt cx="792000" cy="792088"/>
          </a:xfrm>
        </p:grpSpPr>
        <p:sp>
          <p:nvSpPr>
            <p:cNvPr id="17" name="Ellipse 20">
              <a:extLst>
                <a:ext uri="{FF2B5EF4-FFF2-40B4-BE49-F238E27FC236}">
                  <a16:creationId xmlns:a16="http://schemas.microsoft.com/office/drawing/2014/main" id="{98B47DDF-CE0F-3D47-F83B-F4EC0788990F}"/>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schemeClr val="tx1"/>
                </a:solidFill>
              </a:endParaRPr>
            </a:p>
          </p:txBody>
        </p:sp>
        <p:sp>
          <p:nvSpPr>
            <p:cNvPr id="18" name="Textfeld 21">
              <a:extLst>
                <a:ext uri="{FF2B5EF4-FFF2-40B4-BE49-F238E27FC236}">
                  <a16:creationId xmlns:a16="http://schemas.microsoft.com/office/drawing/2014/main" id="{E6613C5C-31AF-9874-AB60-289ADC68DB15}"/>
                </a:ext>
              </a:extLst>
            </p:cNvPr>
            <p:cNvSpPr txBox="1"/>
            <p:nvPr/>
          </p:nvSpPr>
          <p:spPr>
            <a:xfrm>
              <a:off x="6156176" y="3203394"/>
              <a:ext cx="792000" cy="523220"/>
            </a:xfrm>
            <a:prstGeom prst="rect">
              <a:avLst/>
            </a:prstGeom>
            <a:noFill/>
          </p:spPr>
          <p:txBody>
            <a:bodyPr wrap="square" rtlCol="0">
              <a:spAutoFit/>
            </a:bodyPr>
            <a:lstStyle/>
            <a:p>
              <a:pPr algn="ctr"/>
              <a:r>
                <a:rPr lang="de-AT" sz="2800" dirty="0"/>
                <a:t>TC</a:t>
              </a:r>
            </a:p>
          </p:txBody>
        </p:sp>
      </p:grpSp>
      <p:grpSp>
        <p:nvGrpSpPr>
          <p:cNvPr id="19" name="Gruppieren 22">
            <a:extLst>
              <a:ext uri="{FF2B5EF4-FFF2-40B4-BE49-F238E27FC236}">
                <a16:creationId xmlns:a16="http://schemas.microsoft.com/office/drawing/2014/main" id="{4428E7D3-6267-CC5E-8071-E32B890D9CFF}"/>
              </a:ext>
            </a:extLst>
          </p:cNvPr>
          <p:cNvGrpSpPr/>
          <p:nvPr/>
        </p:nvGrpSpPr>
        <p:grpSpPr>
          <a:xfrm>
            <a:off x="6613615" y="4544758"/>
            <a:ext cx="792000" cy="792088"/>
            <a:chOff x="6156176" y="3068960"/>
            <a:chExt cx="792000" cy="792088"/>
          </a:xfrm>
        </p:grpSpPr>
        <p:sp>
          <p:nvSpPr>
            <p:cNvPr id="20" name="Ellipse 23">
              <a:extLst>
                <a:ext uri="{FF2B5EF4-FFF2-40B4-BE49-F238E27FC236}">
                  <a16:creationId xmlns:a16="http://schemas.microsoft.com/office/drawing/2014/main" id="{4A652F3C-9063-DF84-3A30-F641D3376EC7}"/>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schemeClr val="tx1"/>
                </a:solidFill>
              </a:endParaRPr>
            </a:p>
          </p:txBody>
        </p:sp>
        <p:sp>
          <p:nvSpPr>
            <p:cNvPr id="21" name="Textfeld 24">
              <a:extLst>
                <a:ext uri="{FF2B5EF4-FFF2-40B4-BE49-F238E27FC236}">
                  <a16:creationId xmlns:a16="http://schemas.microsoft.com/office/drawing/2014/main" id="{77E9785C-009E-CBDE-D2D2-B379BA3734A7}"/>
                </a:ext>
              </a:extLst>
            </p:cNvPr>
            <p:cNvSpPr txBox="1"/>
            <p:nvPr/>
          </p:nvSpPr>
          <p:spPr>
            <a:xfrm>
              <a:off x="6156176" y="3203394"/>
              <a:ext cx="792000" cy="523220"/>
            </a:xfrm>
            <a:prstGeom prst="rect">
              <a:avLst/>
            </a:prstGeom>
            <a:noFill/>
          </p:spPr>
          <p:txBody>
            <a:bodyPr wrap="square" rtlCol="0">
              <a:spAutoFit/>
            </a:bodyPr>
            <a:lstStyle/>
            <a:p>
              <a:pPr algn="ctr"/>
              <a:r>
                <a:rPr lang="de-AT" sz="2800" dirty="0"/>
                <a:t>CA</a:t>
              </a:r>
            </a:p>
          </p:txBody>
        </p:sp>
      </p:grpSp>
      <p:grpSp>
        <p:nvGrpSpPr>
          <p:cNvPr id="22" name="Gruppieren 25">
            <a:extLst>
              <a:ext uri="{FF2B5EF4-FFF2-40B4-BE49-F238E27FC236}">
                <a16:creationId xmlns:a16="http://schemas.microsoft.com/office/drawing/2014/main" id="{76CA2500-7CC0-6937-26F7-60C21F00C728}"/>
              </a:ext>
            </a:extLst>
          </p:cNvPr>
          <p:cNvGrpSpPr/>
          <p:nvPr/>
        </p:nvGrpSpPr>
        <p:grpSpPr>
          <a:xfrm>
            <a:off x="5361076" y="5336846"/>
            <a:ext cx="792000" cy="792088"/>
            <a:chOff x="6156176" y="3068960"/>
            <a:chExt cx="792000" cy="792088"/>
          </a:xfrm>
        </p:grpSpPr>
        <p:sp>
          <p:nvSpPr>
            <p:cNvPr id="23" name="Ellipse 26">
              <a:extLst>
                <a:ext uri="{FF2B5EF4-FFF2-40B4-BE49-F238E27FC236}">
                  <a16:creationId xmlns:a16="http://schemas.microsoft.com/office/drawing/2014/main" id="{5C2E40C0-2AA4-6B0E-3365-2CA361AE7074}"/>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schemeClr val="tx1"/>
                </a:solidFill>
              </a:endParaRPr>
            </a:p>
          </p:txBody>
        </p:sp>
        <p:sp>
          <p:nvSpPr>
            <p:cNvPr id="24" name="Textfeld 27">
              <a:extLst>
                <a:ext uri="{FF2B5EF4-FFF2-40B4-BE49-F238E27FC236}">
                  <a16:creationId xmlns:a16="http://schemas.microsoft.com/office/drawing/2014/main" id="{5A6C0B33-C849-2FE0-109C-BEA09946CA87}"/>
                </a:ext>
              </a:extLst>
            </p:cNvPr>
            <p:cNvSpPr txBox="1"/>
            <p:nvPr/>
          </p:nvSpPr>
          <p:spPr>
            <a:xfrm>
              <a:off x="6156176" y="3203394"/>
              <a:ext cx="792000" cy="523220"/>
            </a:xfrm>
            <a:prstGeom prst="rect">
              <a:avLst/>
            </a:prstGeom>
            <a:noFill/>
          </p:spPr>
          <p:txBody>
            <a:bodyPr wrap="square" rtlCol="0">
              <a:spAutoFit/>
            </a:bodyPr>
            <a:lstStyle/>
            <a:p>
              <a:pPr algn="ctr"/>
              <a:r>
                <a:rPr lang="de-AT" sz="2800" dirty="0"/>
                <a:t>GC</a:t>
              </a:r>
            </a:p>
          </p:txBody>
        </p:sp>
      </p:grpSp>
      <p:grpSp>
        <p:nvGrpSpPr>
          <p:cNvPr id="25" name="Gruppieren 28">
            <a:extLst>
              <a:ext uri="{FF2B5EF4-FFF2-40B4-BE49-F238E27FC236}">
                <a16:creationId xmlns:a16="http://schemas.microsoft.com/office/drawing/2014/main" id="{71B9D6D0-F24F-E038-8E96-2DEA7F57F1EC}"/>
              </a:ext>
            </a:extLst>
          </p:cNvPr>
          <p:cNvGrpSpPr/>
          <p:nvPr/>
        </p:nvGrpSpPr>
        <p:grpSpPr>
          <a:xfrm>
            <a:off x="7900276" y="5598456"/>
            <a:ext cx="792000" cy="792088"/>
            <a:chOff x="6358397" y="3330570"/>
            <a:chExt cx="792000" cy="792088"/>
          </a:xfrm>
        </p:grpSpPr>
        <p:sp>
          <p:nvSpPr>
            <p:cNvPr id="26" name="Ellipse 29">
              <a:extLst>
                <a:ext uri="{FF2B5EF4-FFF2-40B4-BE49-F238E27FC236}">
                  <a16:creationId xmlns:a16="http://schemas.microsoft.com/office/drawing/2014/main" id="{64189B58-5A18-42CA-56BE-46DB306061B5}"/>
                </a:ext>
              </a:extLst>
            </p:cNvPr>
            <p:cNvSpPr/>
            <p:nvPr/>
          </p:nvSpPr>
          <p:spPr>
            <a:xfrm>
              <a:off x="6358397" y="333057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schemeClr val="tx1"/>
                </a:solidFill>
              </a:endParaRPr>
            </a:p>
          </p:txBody>
        </p:sp>
        <p:sp>
          <p:nvSpPr>
            <p:cNvPr id="27" name="Textfeld 30">
              <a:extLst>
                <a:ext uri="{FF2B5EF4-FFF2-40B4-BE49-F238E27FC236}">
                  <a16:creationId xmlns:a16="http://schemas.microsoft.com/office/drawing/2014/main" id="{3B8CEEF9-FEA9-AAB3-A8D1-1DC7099DE8B1}"/>
                </a:ext>
              </a:extLst>
            </p:cNvPr>
            <p:cNvSpPr txBox="1"/>
            <p:nvPr/>
          </p:nvSpPr>
          <p:spPr>
            <a:xfrm>
              <a:off x="6358397" y="3419428"/>
              <a:ext cx="792000" cy="523220"/>
            </a:xfrm>
            <a:prstGeom prst="rect">
              <a:avLst/>
            </a:prstGeom>
            <a:noFill/>
          </p:spPr>
          <p:txBody>
            <a:bodyPr wrap="square" rtlCol="0">
              <a:spAutoFit/>
            </a:bodyPr>
            <a:lstStyle/>
            <a:p>
              <a:pPr algn="ctr"/>
              <a:r>
                <a:rPr lang="de-AT" sz="2800" dirty="0"/>
                <a:t>AG</a:t>
              </a:r>
            </a:p>
          </p:txBody>
        </p:sp>
      </p:grpSp>
      <p:cxnSp>
        <p:nvCxnSpPr>
          <p:cNvPr id="28" name="Gerade Verbindung mit Pfeil 32">
            <a:extLst>
              <a:ext uri="{FF2B5EF4-FFF2-40B4-BE49-F238E27FC236}">
                <a16:creationId xmlns:a16="http://schemas.microsoft.com/office/drawing/2014/main" id="{FCF34427-7F82-4E39-863F-9695D24CC263}"/>
              </a:ext>
            </a:extLst>
          </p:cNvPr>
          <p:cNvCxnSpPr>
            <a:stCxn id="12" idx="1"/>
            <a:endCxn id="17" idx="7"/>
          </p:cNvCxnSpPr>
          <p:nvPr/>
        </p:nvCxnSpPr>
        <p:spPr>
          <a:xfrm flipH="1">
            <a:off x="5975428" y="2954844"/>
            <a:ext cx="719027" cy="8240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34">
            <a:extLst>
              <a:ext uri="{FF2B5EF4-FFF2-40B4-BE49-F238E27FC236}">
                <a16:creationId xmlns:a16="http://schemas.microsoft.com/office/drawing/2014/main" id="{4D984AB9-9398-12F8-9C5F-2F2D30977C06}"/>
              </a:ext>
            </a:extLst>
          </p:cNvPr>
          <p:cNvCxnSpPr>
            <a:stCxn id="27" idx="1"/>
          </p:cNvCxnSpPr>
          <p:nvPr/>
        </p:nvCxnSpPr>
        <p:spPr>
          <a:xfrm flipH="1">
            <a:off x="6334941" y="5948924"/>
            <a:ext cx="156533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Gerade Verbindung mit Pfeil 36">
            <a:extLst>
              <a:ext uri="{FF2B5EF4-FFF2-40B4-BE49-F238E27FC236}">
                <a16:creationId xmlns:a16="http://schemas.microsoft.com/office/drawing/2014/main" id="{37B2FC52-6BBF-A5A7-4ED4-A179073E6B95}"/>
              </a:ext>
            </a:extLst>
          </p:cNvPr>
          <p:cNvCxnSpPr>
            <a:stCxn id="15" idx="1"/>
            <a:endCxn id="17" idx="6"/>
          </p:cNvCxnSpPr>
          <p:nvPr/>
        </p:nvCxnSpPr>
        <p:spPr>
          <a:xfrm flipH="1" flipV="1">
            <a:off x="6091414" y="4058925"/>
            <a:ext cx="1826683" cy="184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Gerade Verbindung mit Pfeil 40">
            <a:extLst>
              <a:ext uri="{FF2B5EF4-FFF2-40B4-BE49-F238E27FC236}">
                <a16:creationId xmlns:a16="http://schemas.microsoft.com/office/drawing/2014/main" id="{0DE2FB55-2E46-90FF-9BE2-FBE2CC9234BB}"/>
              </a:ext>
            </a:extLst>
          </p:cNvPr>
          <p:cNvCxnSpPr>
            <a:stCxn id="14" idx="0"/>
            <a:endCxn id="11" idx="6"/>
          </p:cNvCxnSpPr>
          <p:nvPr/>
        </p:nvCxnSpPr>
        <p:spPr>
          <a:xfrm flipH="1" flipV="1">
            <a:off x="7486455" y="2954844"/>
            <a:ext cx="827642" cy="7264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Gerade Verbindung mit Pfeil 42">
            <a:extLst>
              <a:ext uri="{FF2B5EF4-FFF2-40B4-BE49-F238E27FC236}">
                <a16:creationId xmlns:a16="http://schemas.microsoft.com/office/drawing/2014/main" id="{ABE672AE-ECA0-8934-47E8-0743CFBC169C}"/>
              </a:ext>
            </a:extLst>
          </p:cNvPr>
          <p:cNvCxnSpPr>
            <a:stCxn id="21" idx="3"/>
            <a:endCxn id="26" idx="0"/>
          </p:cNvCxnSpPr>
          <p:nvPr/>
        </p:nvCxnSpPr>
        <p:spPr>
          <a:xfrm>
            <a:off x="7405615" y="4940802"/>
            <a:ext cx="890661" cy="6576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Gerade Verbindung mit Pfeil 44">
            <a:extLst>
              <a:ext uri="{FF2B5EF4-FFF2-40B4-BE49-F238E27FC236}">
                <a16:creationId xmlns:a16="http://schemas.microsoft.com/office/drawing/2014/main" id="{98E4076C-F288-48A2-326F-B82C8949ED83}"/>
              </a:ext>
            </a:extLst>
          </p:cNvPr>
          <p:cNvCxnSpPr>
            <a:stCxn id="20" idx="7"/>
            <a:endCxn id="14" idx="3"/>
          </p:cNvCxnSpPr>
          <p:nvPr/>
        </p:nvCxnSpPr>
        <p:spPr>
          <a:xfrm flipV="1">
            <a:off x="7289629" y="4357405"/>
            <a:ext cx="744454" cy="303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Gerade Verbindung mit Pfeil 46">
            <a:extLst>
              <a:ext uri="{FF2B5EF4-FFF2-40B4-BE49-F238E27FC236}">
                <a16:creationId xmlns:a16="http://schemas.microsoft.com/office/drawing/2014/main" id="{E91F50DD-FC5F-C618-B740-D04104D646F3}"/>
              </a:ext>
            </a:extLst>
          </p:cNvPr>
          <p:cNvCxnSpPr/>
          <p:nvPr/>
        </p:nvCxnSpPr>
        <p:spPr>
          <a:xfrm flipV="1">
            <a:off x="6153076" y="5202413"/>
            <a:ext cx="541379" cy="3960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Gerade Verbindung mit Pfeil 53">
            <a:extLst>
              <a:ext uri="{FF2B5EF4-FFF2-40B4-BE49-F238E27FC236}">
                <a16:creationId xmlns:a16="http://schemas.microsoft.com/office/drawing/2014/main" id="{5796AC39-6FA8-A877-4A8F-65AD4CB94445}"/>
              </a:ext>
            </a:extLst>
          </p:cNvPr>
          <p:cNvCxnSpPr/>
          <p:nvPr/>
        </p:nvCxnSpPr>
        <p:spPr>
          <a:xfrm>
            <a:off x="6091414" y="4338970"/>
            <a:ext cx="624123" cy="3402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038EDE0-58F1-2088-BA4C-56B1CC089F3E}"/>
              </a:ext>
            </a:extLst>
          </p:cNvPr>
          <p:cNvSpPr txBox="1"/>
          <p:nvPr/>
        </p:nvSpPr>
        <p:spPr>
          <a:xfrm>
            <a:off x="6835806" y="6408048"/>
            <a:ext cx="2645972" cy="369332"/>
          </a:xfrm>
          <a:prstGeom prst="rect">
            <a:avLst/>
          </a:prstGeom>
          <a:noFill/>
        </p:spPr>
        <p:txBody>
          <a:bodyPr wrap="square" rtlCol="0">
            <a:spAutoFit/>
          </a:bodyPr>
          <a:lstStyle/>
          <a:p>
            <a:r>
              <a:rPr lang="en-GB" b="1" dirty="0"/>
              <a:t>* Start here: </a:t>
            </a:r>
            <a:r>
              <a:rPr lang="en-GB" b="1" dirty="0" err="1"/>
              <a:t>kmer</a:t>
            </a:r>
            <a:r>
              <a:rPr lang="en-GB" b="1" dirty="0"/>
              <a:t> = 3</a:t>
            </a:r>
          </a:p>
        </p:txBody>
      </p:sp>
    </p:spTree>
    <p:extLst>
      <p:ext uri="{BB962C8B-B14F-4D97-AF65-F5344CB8AC3E}">
        <p14:creationId xmlns:p14="http://schemas.microsoft.com/office/powerpoint/2010/main" val="322538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4) De Bruijn Graphs (example </a:t>
            </a:r>
            <a:r>
              <a:rPr lang="en-GB" dirty="0" err="1"/>
              <a:t>kmer</a:t>
            </a:r>
            <a:r>
              <a:rPr lang="en-GB" dirty="0"/>
              <a:t>=3)</a:t>
            </a:r>
          </a:p>
        </p:txBody>
      </p:sp>
      <p:sp>
        <p:nvSpPr>
          <p:cNvPr id="5" name="Content Placeholder 2">
            <a:extLst>
              <a:ext uri="{FF2B5EF4-FFF2-40B4-BE49-F238E27FC236}">
                <a16:creationId xmlns:a16="http://schemas.microsoft.com/office/drawing/2014/main" id="{E7B12619-3B9B-BD3C-0757-D099B10E7772}"/>
              </a:ext>
            </a:extLst>
          </p:cNvPr>
          <p:cNvSpPr txBox="1">
            <a:spLocks/>
          </p:cNvSpPr>
          <p:nvPr/>
        </p:nvSpPr>
        <p:spPr>
          <a:xfrm>
            <a:off x="457200" y="1600200"/>
            <a:ext cx="4690864" cy="4525963"/>
          </a:xfrm>
          <a:prstGeom prst="rect">
            <a:avLst/>
          </a:prstGeom>
        </p:spPr>
        <p:txBody>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Nodes are (k-1)- mers</a:t>
            </a:r>
          </a:p>
          <a:p>
            <a:r>
              <a:rPr lang="en-US"/>
              <a:t>Edges are k-mers</a:t>
            </a:r>
          </a:p>
          <a:p>
            <a:r>
              <a:rPr lang="en-US"/>
              <a:t>Reads are walks</a:t>
            </a:r>
          </a:p>
          <a:p>
            <a:endParaRPr lang="en-US"/>
          </a:p>
          <a:p>
            <a:r>
              <a:rPr lang="en-US"/>
              <a:t>Find Superwalk (one that includes all walks)</a:t>
            </a:r>
          </a:p>
          <a:p>
            <a:pPr marL="0" indent="0">
              <a:buFont typeface="Arial"/>
              <a:buNone/>
            </a:pPr>
            <a:endParaRPr lang="en-US" dirty="0"/>
          </a:p>
        </p:txBody>
      </p:sp>
      <p:sp>
        <p:nvSpPr>
          <p:cNvPr id="6" name="Textfeld 5">
            <a:extLst>
              <a:ext uri="{FF2B5EF4-FFF2-40B4-BE49-F238E27FC236}">
                <a16:creationId xmlns:a16="http://schemas.microsoft.com/office/drawing/2014/main" id="{5404D9DB-CBEA-8C5C-8981-B787F915479C}"/>
              </a:ext>
            </a:extLst>
          </p:cNvPr>
          <p:cNvSpPr txBox="1"/>
          <p:nvPr/>
        </p:nvSpPr>
        <p:spPr>
          <a:xfrm>
            <a:off x="5555474" y="1412776"/>
            <a:ext cx="3682752" cy="954107"/>
          </a:xfrm>
          <a:prstGeom prst="rect">
            <a:avLst/>
          </a:prstGeom>
          <a:noFill/>
        </p:spPr>
        <p:txBody>
          <a:bodyPr wrap="square" rtlCol="0">
            <a:spAutoFit/>
          </a:bodyPr>
          <a:lstStyle/>
          <a:p>
            <a:r>
              <a:rPr lang="de-AT" sz="2800" dirty="0">
                <a:solidFill>
                  <a:prstClr val="black"/>
                </a:solidFill>
              </a:rPr>
              <a:t>{</a:t>
            </a:r>
            <a:r>
              <a:rPr lang="de-AT" sz="2800" b="1" dirty="0">
                <a:solidFill>
                  <a:prstClr val="black"/>
                </a:solidFill>
              </a:rPr>
              <a:t>AGC</a:t>
            </a:r>
            <a:r>
              <a:rPr lang="de-AT" sz="2800" b="1" dirty="0">
                <a:solidFill>
                  <a:srgbClr val="00B050"/>
                </a:solidFill>
              </a:rPr>
              <a:t>, ATTCA</a:t>
            </a:r>
            <a:r>
              <a:rPr lang="de-AT" sz="2800" b="1" dirty="0">
                <a:solidFill>
                  <a:prstClr val="black"/>
                </a:solidFill>
              </a:rPr>
              <a:t>, </a:t>
            </a:r>
            <a:r>
              <a:rPr lang="de-AT" sz="2800" b="1" dirty="0">
                <a:solidFill>
                  <a:srgbClr val="FF0000"/>
                </a:solidFill>
              </a:rPr>
              <a:t>CATT</a:t>
            </a:r>
            <a:r>
              <a:rPr lang="de-AT" sz="2800" b="1" dirty="0">
                <a:solidFill>
                  <a:prstClr val="black"/>
                </a:solidFill>
              </a:rPr>
              <a:t>, </a:t>
            </a:r>
            <a:r>
              <a:rPr lang="de-AT" sz="2800" b="1" dirty="0">
                <a:solidFill>
                  <a:srgbClr val="0000FF"/>
                </a:solidFill>
              </a:rPr>
              <a:t>GCAG</a:t>
            </a:r>
            <a:r>
              <a:rPr lang="de-AT" sz="2800" b="1" dirty="0">
                <a:solidFill>
                  <a:prstClr val="black"/>
                </a:solidFill>
              </a:rPr>
              <a:t>, TCA, TTC</a:t>
            </a:r>
            <a:r>
              <a:rPr lang="de-AT" sz="2800" dirty="0">
                <a:solidFill>
                  <a:prstClr val="black"/>
                </a:solidFill>
              </a:rPr>
              <a:t>}</a:t>
            </a:r>
          </a:p>
        </p:txBody>
      </p:sp>
      <p:grpSp>
        <p:nvGrpSpPr>
          <p:cNvPr id="36" name="Gruppieren 15">
            <a:extLst>
              <a:ext uri="{FF2B5EF4-FFF2-40B4-BE49-F238E27FC236}">
                <a16:creationId xmlns:a16="http://schemas.microsoft.com/office/drawing/2014/main" id="{2BAAD2EA-A546-768C-3931-B524D6621950}"/>
              </a:ext>
            </a:extLst>
          </p:cNvPr>
          <p:cNvGrpSpPr/>
          <p:nvPr/>
        </p:nvGrpSpPr>
        <p:grpSpPr>
          <a:xfrm>
            <a:off x="6765003" y="2557574"/>
            <a:ext cx="792000" cy="792088"/>
            <a:chOff x="6156176" y="3068960"/>
            <a:chExt cx="792000" cy="792088"/>
          </a:xfrm>
        </p:grpSpPr>
        <p:sp>
          <p:nvSpPr>
            <p:cNvPr id="37" name="Ellipse 13">
              <a:extLst>
                <a:ext uri="{FF2B5EF4-FFF2-40B4-BE49-F238E27FC236}">
                  <a16:creationId xmlns:a16="http://schemas.microsoft.com/office/drawing/2014/main" id="{44757C9A-F4E4-A56D-B1DD-781F6995FA2B}"/>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38" name="Textfeld 14">
              <a:extLst>
                <a:ext uri="{FF2B5EF4-FFF2-40B4-BE49-F238E27FC236}">
                  <a16:creationId xmlns:a16="http://schemas.microsoft.com/office/drawing/2014/main" id="{0BBA2F56-ADFD-5A0C-2140-22760AA2F843}"/>
                </a:ext>
              </a:extLst>
            </p:cNvPr>
            <p:cNvSpPr txBox="1"/>
            <p:nvPr/>
          </p:nvSpPr>
          <p:spPr>
            <a:xfrm>
              <a:off x="6156176" y="3203394"/>
              <a:ext cx="792000" cy="523220"/>
            </a:xfrm>
            <a:prstGeom prst="rect">
              <a:avLst/>
            </a:prstGeom>
            <a:noFill/>
          </p:spPr>
          <p:txBody>
            <a:bodyPr wrap="square" rtlCol="0">
              <a:spAutoFit/>
            </a:bodyPr>
            <a:lstStyle/>
            <a:p>
              <a:pPr algn="ctr"/>
              <a:r>
                <a:rPr lang="de-AT" sz="2800" dirty="0">
                  <a:solidFill>
                    <a:prstClr val="black"/>
                  </a:solidFill>
                </a:rPr>
                <a:t>TT</a:t>
              </a:r>
            </a:p>
          </p:txBody>
        </p:sp>
      </p:grpSp>
      <p:grpSp>
        <p:nvGrpSpPr>
          <p:cNvPr id="39" name="Gruppieren 16">
            <a:extLst>
              <a:ext uri="{FF2B5EF4-FFF2-40B4-BE49-F238E27FC236}">
                <a16:creationId xmlns:a16="http://schemas.microsoft.com/office/drawing/2014/main" id="{1A98DB80-0847-B438-0A5D-CC684F6DBF1B}"/>
              </a:ext>
            </a:extLst>
          </p:cNvPr>
          <p:cNvGrpSpPr/>
          <p:nvPr/>
        </p:nvGrpSpPr>
        <p:grpSpPr>
          <a:xfrm>
            <a:off x="7988645" y="3680090"/>
            <a:ext cx="792000" cy="792088"/>
            <a:chOff x="6156176" y="3068960"/>
            <a:chExt cx="792000" cy="792088"/>
          </a:xfrm>
        </p:grpSpPr>
        <p:sp>
          <p:nvSpPr>
            <p:cNvPr id="40" name="Ellipse 17">
              <a:extLst>
                <a:ext uri="{FF2B5EF4-FFF2-40B4-BE49-F238E27FC236}">
                  <a16:creationId xmlns:a16="http://schemas.microsoft.com/office/drawing/2014/main" id="{DD01FCDA-5746-9333-4488-D5F5BB18D583}"/>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41" name="Textfeld 18">
              <a:extLst>
                <a:ext uri="{FF2B5EF4-FFF2-40B4-BE49-F238E27FC236}">
                  <a16:creationId xmlns:a16="http://schemas.microsoft.com/office/drawing/2014/main" id="{9E39ABDA-094A-36FC-4BAC-5A1C2BBA0C4B}"/>
                </a:ext>
              </a:extLst>
            </p:cNvPr>
            <p:cNvSpPr txBox="1"/>
            <p:nvPr/>
          </p:nvSpPr>
          <p:spPr>
            <a:xfrm>
              <a:off x="6156176" y="3203394"/>
              <a:ext cx="792000" cy="523220"/>
            </a:xfrm>
            <a:prstGeom prst="rect">
              <a:avLst/>
            </a:prstGeom>
            <a:noFill/>
          </p:spPr>
          <p:txBody>
            <a:bodyPr wrap="square" rtlCol="0">
              <a:spAutoFit/>
            </a:bodyPr>
            <a:lstStyle/>
            <a:p>
              <a:pPr algn="ctr"/>
              <a:r>
                <a:rPr lang="de-AT" sz="2800" dirty="0">
                  <a:solidFill>
                    <a:prstClr val="black"/>
                  </a:solidFill>
                </a:rPr>
                <a:t>AT</a:t>
              </a:r>
            </a:p>
          </p:txBody>
        </p:sp>
      </p:grpSp>
      <p:grpSp>
        <p:nvGrpSpPr>
          <p:cNvPr id="42" name="Gruppieren 19">
            <a:extLst>
              <a:ext uri="{FF2B5EF4-FFF2-40B4-BE49-F238E27FC236}">
                <a16:creationId xmlns:a16="http://schemas.microsoft.com/office/drawing/2014/main" id="{A3CF8859-1677-3AEA-45F1-2A7DFE6C8338}"/>
              </a:ext>
            </a:extLst>
          </p:cNvPr>
          <p:cNvGrpSpPr/>
          <p:nvPr/>
        </p:nvGrpSpPr>
        <p:grpSpPr>
          <a:xfrm>
            <a:off x="5369962" y="3661655"/>
            <a:ext cx="792000" cy="792088"/>
            <a:chOff x="6156176" y="3068960"/>
            <a:chExt cx="792000" cy="792088"/>
          </a:xfrm>
        </p:grpSpPr>
        <p:sp>
          <p:nvSpPr>
            <p:cNvPr id="43" name="Ellipse 20">
              <a:extLst>
                <a:ext uri="{FF2B5EF4-FFF2-40B4-BE49-F238E27FC236}">
                  <a16:creationId xmlns:a16="http://schemas.microsoft.com/office/drawing/2014/main" id="{AFF01E46-0E09-74AD-1040-A1439014A42E}"/>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44" name="Textfeld 21">
              <a:extLst>
                <a:ext uri="{FF2B5EF4-FFF2-40B4-BE49-F238E27FC236}">
                  <a16:creationId xmlns:a16="http://schemas.microsoft.com/office/drawing/2014/main" id="{BF0B5748-FAF0-97EA-1ADE-F868FF243F82}"/>
                </a:ext>
              </a:extLst>
            </p:cNvPr>
            <p:cNvSpPr txBox="1"/>
            <p:nvPr/>
          </p:nvSpPr>
          <p:spPr>
            <a:xfrm>
              <a:off x="6156176" y="3203394"/>
              <a:ext cx="792000" cy="523220"/>
            </a:xfrm>
            <a:prstGeom prst="rect">
              <a:avLst/>
            </a:prstGeom>
            <a:noFill/>
          </p:spPr>
          <p:txBody>
            <a:bodyPr wrap="square" rtlCol="0">
              <a:spAutoFit/>
            </a:bodyPr>
            <a:lstStyle/>
            <a:p>
              <a:pPr algn="ctr"/>
              <a:r>
                <a:rPr lang="de-AT" sz="2800" dirty="0">
                  <a:solidFill>
                    <a:prstClr val="black"/>
                  </a:solidFill>
                </a:rPr>
                <a:t>TC</a:t>
              </a:r>
            </a:p>
          </p:txBody>
        </p:sp>
      </p:grpSp>
      <p:grpSp>
        <p:nvGrpSpPr>
          <p:cNvPr id="45" name="Gruppieren 22">
            <a:extLst>
              <a:ext uri="{FF2B5EF4-FFF2-40B4-BE49-F238E27FC236}">
                <a16:creationId xmlns:a16="http://schemas.microsoft.com/office/drawing/2014/main" id="{5DDD936F-213C-C741-759E-E3F303A3B03A}"/>
              </a:ext>
            </a:extLst>
          </p:cNvPr>
          <p:cNvGrpSpPr/>
          <p:nvPr/>
        </p:nvGrpSpPr>
        <p:grpSpPr>
          <a:xfrm>
            <a:off x="6684163" y="4543532"/>
            <a:ext cx="792000" cy="792088"/>
            <a:chOff x="6156176" y="3068960"/>
            <a:chExt cx="792000" cy="792088"/>
          </a:xfrm>
        </p:grpSpPr>
        <p:sp>
          <p:nvSpPr>
            <p:cNvPr id="46" name="Ellipse 23">
              <a:extLst>
                <a:ext uri="{FF2B5EF4-FFF2-40B4-BE49-F238E27FC236}">
                  <a16:creationId xmlns:a16="http://schemas.microsoft.com/office/drawing/2014/main" id="{2FEFE1A2-B003-B9A8-18ED-387985FB1D7A}"/>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47" name="Textfeld 24">
              <a:extLst>
                <a:ext uri="{FF2B5EF4-FFF2-40B4-BE49-F238E27FC236}">
                  <a16:creationId xmlns:a16="http://schemas.microsoft.com/office/drawing/2014/main" id="{A85B002C-ADBA-B452-9B4A-F5FEC9746761}"/>
                </a:ext>
              </a:extLst>
            </p:cNvPr>
            <p:cNvSpPr txBox="1"/>
            <p:nvPr/>
          </p:nvSpPr>
          <p:spPr>
            <a:xfrm>
              <a:off x="6156176" y="3203394"/>
              <a:ext cx="792000" cy="523220"/>
            </a:xfrm>
            <a:prstGeom prst="rect">
              <a:avLst/>
            </a:prstGeom>
            <a:noFill/>
          </p:spPr>
          <p:txBody>
            <a:bodyPr wrap="square" rtlCol="0">
              <a:spAutoFit/>
            </a:bodyPr>
            <a:lstStyle/>
            <a:p>
              <a:pPr algn="ctr"/>
              <a:r>
                <a:rPr lang="de-AT" sz="2800" dirty="0">
                  <a:solidFill>
                    <a:prstClr val="black"/>
                  </a:solidFill>
                </a:rPr>
                <a:t>CA</a:t>
              </a:r>
            </a:p>
          </p:txBody>
        </p:sp>
      </p:grpSp>
      <p:grpSp>
        <p:nvGrpSpPr>
          <p:cNvPr id="48" name="Gruppieren 25">
            <a:extLst>
              <a:ext uri="{FF2B5EF4-FFF2-40B4-BE49-F238E27FC236}">
                <a16:creationId xmlns:a16="http://schemas.microsoft.com/office/drawing/2014/main" id="{1FFFB844-19BC-64BD-7DBC-CEB9CD24B522}"/>
              </a:ext>
            </a:extLst>
          </p:cNvPr>
          <p:cNvGrpSpPr/>
          <p:nvPr/>
        </p:nvGrpSpPr>
        <p:grpSpPr>
          <a:xfrm>
            <a:off x="5431624" y="5335620"/>
            <a:ext cx="792000" cy="792088"/>
            <a:chOff x="6156176" y="3068960"/>
            <a:chExt cx="792000" cy="792088"/>
          </a:xfrm>
        </p:grpSpPr>
        <p:sp>
          <p:nvSpPr>
            <p:cNvPr id="49" name="Ellipse 26">
              <a:extLst>
                <a:ext uri="{FF2B5EF4-FFF2-40B4-BE49-F238E27FC236}">
                  <a16:creationId xmlns:a16="http://schemas.microsoft.com/office/drawing/2014/main" id="{1C8B4369-CA70-BA6C-E0E7-D7CE16E5D621}"/>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50" name="Textfeld 27">
              <a:extLst>
                <a:ext uri="{FF2B5EF4-FFF2-40B4-BE49-F238E27FC236}">
                  <a16:creationId xmlns:a16="http://schemas.microsoft.com/office/drawing/2014/main" id="{956CF025-6ADD-A36E-42F5-58FE24261FC1}"/>
                </a:ext>
              </a:extLst>
            </p:cNvPr>
            <p:cNvSpPr txBox="1"/>
            <p:nvPr/>
          </p:nvSpPr>
          <p:spPr>
            <a:xfrm>
              <a:off x="6156176" y="3203394"/>
              <a:ext cx="792000" cy="523220"/>
            </a:xfrm>
            <a:prstGeom prst="rect">
              <a:avLst/>
            </a:prstGeom>
            <a:noFill/>
          </p:spPr>
          <p:txBody>
            <a:bodyPr wrap="square" rtlCol="0">
              <a:spAutoFit/>
            </a:bodyPr>
            <a:lstStyle/>
            <a:p>
              <a:pPr algn="ctr"/>
              <a:r>
                <a:rPr lang="de-AT" sz="2800" dirty="0">
                  <a:solidFill>
                    <a:prstClr val="black"/>
                  </a:solidFill>
                </a:rPr>
                <a:t>GC</a:t>
              </a:r>
            </a:p>
          </p:txBody>
        </p:sp>
      </p:grpSp>
      <p:grpSp>
        <p:nvGrpSpPr>
          <p:cNvPr id="51" name="Gruppieren 28">
            <a:extLst>
              <a:ext uri="{FF2B5EF4-FFF2-40B4-BE49-F238E27FC236}">
                <a16:creationId xmlns:a16="http://schemas.microsoft.com/office/drawing/2014/main" id="{C8ACB4E1-9259-78EA-2994-8CB9FD66A559}"/>
              </a:ext>
            </a:extLst>
          </p:cNvPr>
          <p:cNvGrpSpPr/>
          <p:nvPr/>
        </p:nvGrpSpPr>
        <p:grpSpPr>
          <a:xfrm>
            <a:off x="7970824" y="5597230"/>
            <a:ext cx="792000" cy="792088"/>
            <a:chOff x="6358397" y="3330570"/>
            <a:chExt cx="792000" cy="792088"/>
          </a:xfrm>
        </p:grpSpPr>
        <p:sp>
          <p:nvSpPr>
            <p:cNvPr id="52" name="Ellipse 29">
              <a:extLst>
                <a:ext uri="{FF2B5EF4-FFF2-40B4-BE49-F238E27FC236}">
                  <a16:creationId xmlns:a16="http://schemas.microsoft.com/office/drawing/2014/main" id="{B900C614-25B0-A7C7-73C6-4AC63DEC8535}"/>
                </a:ext>
              </a:extLst>
            </p:cNvPr>
            <p:cNvSpPr/>
            <p:nvPr/>
          </p:nvSpPr>
          <p:spPr>
            <a:xfrm>
              <a:off x="6358397" y="333057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53" name="Textfeld 30">
              <a:extLst>
                <a:ext uri="{FF2B5EF4-FFF2-40B4-BE49-F238E27FC236}">
                  <a16:creationId xmlns:a16="http://schemas.microsoft.com/office/drawing/2014/main" id="{C4836624-1387-464A-4993-6943238E1930}"/>
                </a:ext>
              </a:extLst>
            </p:cNvPr>
            <p:cNvSpPr txBox="1"/>
            <p:nvPr/>
          </p:nvSpPr>
          <p:spPr>
            <a:xfrm>
              <a:off x="6358397" y="3419428"/>
              <a:ext cx="792000" cy="523220"/>
            </a:xfrm>
            <a:prstGeom prst="rect">
              <a:avLst/>
            </a:prstGeom>
            <a:noFill/>
          </p:spPr>
          <p:txBody>
            <a:bodyPr wrap="square" rtlCol="0">
              <a:spAutoFit/>
            </a:bodyPr>
            <a:lstStyle/>
            <a:p>
              <a:pPr algn="ctr"/>
              <a:r>
                <a:rPr lang="de-AT" sz="2800" dirty="0">
                  <a:solidFill>
                    <a:prstClr val="black"/>
                  </a:solidFill>
                </a:rPr>
                <a:t>AG</a:t>
              </a:r>
            </a:p>
          </p:txBody>
        </p:sp>
      </p:grpSp>
      <p:cxnSp>
        <p:nvCxnSpPr>
          <p:cNvPr id="54" name="Gerade Verbindung mit Pfeil 32">
            <a:extLst>
              <a:ext uri="{FF2B5EF4-FFF2-40B4-BE49-F238E27FC236}">
                <a16:creationId xmlns:a16="http://schemas.microsoft.com/office/drawing/2014/main" id="{4C8CFE50-B36C-C18B-C85A-84B527C0464F}"/>
              </a:ext>
            </a:extLst>
          </p:cNvPr>
          <p:cNvCxnSpPr>
            <a:stCxn id="38" idx="1"/>
            <a:endCxn id="43" idx="7"/>
          </p:cNvCxnSpPr>
          <p:nvPr/>
        </p:nvCxnSpPr>
        <p:spPr>
          <a:xfrm flipH="1">
            <a:off x="6045976" y="2953618"/>
            <a:ext cx="719027" cy="8240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Gerade Verbindung mit Pfeil 34">
            <a:extLst>
              <a:ext uri="{FF2B5EF4-FFF2-40B4-BE49-F238E27FC236}">
                <a16:creationId xmlns:a16="http://schemas.microsoft.com/office/drawing/2014/main" id="{4B8A16C3-00EC-3049-3B8B-0235D4779E6E}"/>
              </a:ext>
            </a:extLst>
          </p:cNvPr>
          <p:cNvCxnSpPr>
            <a:stCxn id="53" idx="1"/>
          </p:cNvCxnSpPr>
          <p:nvPr/>
        </p:nvCxnSpPr>
        <p:spPr>
          <a:xfrm flipH="1">
            <a:off x="6405489" y="5947698"/>
            <a:ext cx="156533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Gerade Verbindung mit Pfeil 36">
            <a:extLst>
              <a:ext uri="{FF2B5EF4-FFF2-40B4-BE49-F238E27FC236}">
                <a16:creationId xmlns:a16="http://schemas.microsoft.com/office/drawing/2014/main" id="{6A80EFDB-3750-A0AC-613A-ED879AD6E933}"/>
              </a:ext>
            </a:extLst>
          </p:cNvPr>
          <p:cNvCxnSpPr>
            <a:stCxn id="41" idx="1"/>
            <a:endCxn id="43" idx="6"/>
          </p:cNvCxnSpPr>
          <p:nvPr/>
        </p:nvCxnSpPr>
        <p:spPr>
          <a:xfrm flipH="1" flipV="1">
            <a:off x="6161962" y="4057699"/>
            <a:ext cx="1826683" cy="184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Gerade Verbindung mit Pfeil 40">
            <a:extLst>
              <a:ext uri="{FF2B5EF4-FFF2-40B4-BE49-F238E27FC236}">
                <a16:creationId xmlns:a16="http://schemas.microsoft.com/office/drawing/2014/main" id="{965AB2AF-793A-9EDF-F278-4FA43F26E7AE}"/>
              </a:ext>
            </a:extLst>
          </p:cNvPr>
          <p:cNvCxnSpPr>
            <a:stCxn id="40" idx="0"/>
            <a:endCxn id="37" idx="6"/>
          </p:cNvCxnSpPr>
          <p:nvPr/>
        </p:nvCxnSpPr>
        <p:spPr>
          <a:xfrm flipH="1" flipV="1">
            <a:off x="7557003" y="2953618"/>
            <a:ext cx="827642" cy="7264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Gerade Verbindung mit Pfeil 42">
            <a:extLst>
              <a:ext uri="{FF2B5EF4-FFF2-40B4-BE49-F238E27FC236}">
                <a16:creationId xmlns:a16="http://schemas.microsoft.com/office/drawing/2014/main" id="{6D30CEA5-86F5-22B9-CCD6-7782E9735D48}"/>
              </a:ext>
            </a:extLst>
          </p:cNvPr>
          <p:cNvCxnSpPr>
            <a:stCxn id="47" idx="3"/>
            <a:endCxn id="52" idx="0"/>
          </p:cNvCxnSpPr>
          <p:nvPr/>
        </p:nvCxnSpPr>
        <p:spPr>
          <a:xfrm>
            <a:off x="7476163" y="4939576"/>
            <a:ext cx="890661" cy="6576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Gerade Verbindung mit Pfeil 44">
            <a:extLst>
              <a:ext uri="{FF2B5EF4-FFF2-40B4-BE49-F238E27FC236}">
                <a16:creationId xmlns:a16="http://schemas.microsoft.com/office/drawing/2014/main" id="{4A0ABCAC-B2BE-B6F8-96E8-9A5F743F45CE}"/>
              </a:ext>
            </a:extLst>
          </p:cNvPr>
          <p:cNvCxnSpPr>
            <a:stCxn id="46" idx="7"/>
            <a:endCxn id="40" idx="3"/>
          </p:cNvCxnSpPr>
          <p:nvPr/>
        </p:nvCxnSpPr>
        <p:spPr>
          <a:xfrm flipV="1">
            <a:off x="7360177" y="4356179"/>
            <a:ext cx="744454" cy="303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Gerade Verbindung mit Pfeil 46">
            <a:extLst>
              <a:ext uri="{FF2B5EF4-FFF2-40B4-BE49-F238E27FC236}">
                <a16:creationId xmlns:a16="http://schemas.microsoft.com/office/drawing/2014/main" id="{C482D6F1-A575-F5BB-0B72-8B7DEFF878FA}"/>
              </a:ext>
            </a:extLst>
          </p:cNvPr>
          <p:cNvCxnSpPr/>
          <p:nvPr/>
        </p:nvCxnSpPr>
        <p:spPr>
          <a:xfrm flipV="1">
            <a:off x="6223624" y="5201187"/>
            <a:ext cx="541379" cy="3960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Gerade Verbindung mit Pfeil 53">
            <a:extLst>
              <a:ext uri="{FF2B5EF4-FFF2-40B4-BE49-F238E27FC236}">
                <a16:creationId xmlns:a16="http://schemas.microsoft.com/office/drawing/2014/main" id="{53BAD588-E648-BD1E-B451-9EEBBD755979}"/>
              </a:ext>
            </a:extLst>
          </p:cNvPr>
          <p:cNvCxnSpPr/>
          <p:nvPr/>
        </p:nvCxnSpPr>
        <p:spPr>
          <a:xfrm>
            <a:off x="6161962" y="4337744"/>
            <a:ext cx="624123" cy="3402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2" name="Freihandform 38">
            <a:extLst>
              <a:ext uri="{FF2B5EF4-FFF2-40B4-BE49-F238E27FC236}">
                <a16:creationId xmlns:a16="http://schemas.microsoft.com/office/drawing/2014/main" id="{8A773194-6A1D-837A-2182-0A039391752B}"/>
              </a:ext>
            </a:extLst>
          </p:cNvPr>
          <p:cNvSpPr/>
          <p:nvPr/>
        </p:nvSpPr>
        <p:spPr>
          <a:xfrm>
            <a:off x="6218499" y="3206942"/>
            <a:ext cx="1793263" cy="1555558"/>
          </a:xfrm>
          <a:custGeom>
            <a:avLst/>
            <a:gdLst>
              <a:gd name="connsiteX0" fmla="*/ 1744401 w 1793263"/>
              <a:gd name="connsiteY0" fmla="*/ 736408 h 1555558"/>
              <a:gd name="connsiteX1" fmla="*/ 1706301 w 1793263"/>
              <a:gd name="connsiteY1" fmla="*/ 126808 h 1555558"/>
              <a:gd name="connsiteX2" fmla="*/ 944301 w 1793263"/>
              <a:gd name="connsiteY2" fmla="*/ 12508 h 1555558"/>
              <a:gd name="connsiteX3" fmla="*/ 68001 w 1793263"/>
              <a:gd name="connsiteY3" fmla="*/ 317308 h 1555558"/>
              <a:gd name="connsiteX4" fmla="*/ 125151 w 1793263"/>
              <a:gd name="connsiteY4" fmla="*/ 888808 h 1555558"/>
              <a:gd name="connsiteX5" fmla="*/ 658551 w 1793263"/>
              <a:gd name="connsiteY5" fmla="*/ 1403158 h 1555558"/>
              <a:gd name="connsiteX6" fmla="*/ 696651 w 1793263"/>
              <a:gd name="connsiteY6" fmla="*/ 1384108 h 1555558"/>
              <a:gd name="connsiteX7" fmla="*/ 658551 w 1793263"/>
              <a:gd name="connsiteY7" fmla="*/ 1384108 h 1555558"/>
              <a:gd name="connsiteX8" fmla="*/ 696651 w 1793263"/>
              <a:gd name="connsiteY8" fmla="*/ 1555558 h 155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263" h="1555558">
                <a:moveTo>
                  <a:pt x="1744401" y="736408"/>
                </a:moveTo>
                <a:cubicBezTo>
                  <a:pt x="1792026" y="491933"/>
                  <a:pt x="1839651" y="247458"/>
                  <a:pt x="1706301" y="126808"/>
                </a:cubicBezTo>
                <a:cubicBezTo>
                  <a:pt x="1572951" y="6158"/>
                  <a:pt x="1217351" y="-19242"/>
                  <a:pt x="944301" y="12508"/>
                </a:cubicBezTo>
                <a:cubicBezTo>
                  <a:pt x="671251" y="44258"/>
                  <a:pt x="204526" y="171258"/>
                  <a:pt x="68001" y="317308"/>
                </a:cubicBezTo>
                <a:cubicBezTo>
                  <a:pt x="-68524" y="463358"/>
                  <a:pt x="26726" y="707833"/>
                  <a:pt x="125151" y="888808"/>
                </a:cubicBezTo>
                <a:cubicBezTo>
                  <a:pt x="223576" y="1069783"/>
                  <a:pt x="563301" y="1320608"/>
                  <a:pt x="658551" y="1403158"/>
                </a:cubicBezTo>
                <a:cubicBezTo>
                  <a:pt x="753801" y="1485708"/>
                  <a:pt x="696651" y="1387283"/>
                  <a:pt x="696651" y="1384108"/>
                </a:cubicBezTo>
                <a:cubicBezTo>
                  <a:pt x="696651" y="1380933"/>
                  <a:pt x="658551" y="1355533"/>
                  <a:pt x="658551" y="1384108"/>
                </a:cubicBezTo>
                <a:cubicBezTo>
                  <a:pt x="658551" y="1412683"/>
                  <a:pt x="696651" y="1555558"/>
                  <a:pt x="696651" y="1555558"/>
                </a:cubicBezTo>
              </a:path>
            </a:pathLst>
          </a:custGeom>
          <a:noFill/>
          <a:ln w="38100">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Rectangle 62">
            <a:extLst>
              <a:ext uri="{FF2B5EF4-FFF2-40B4-BE49-F238E27FC236}">
                <a16:creationId xmlns:a16="http://schemas.microsoft.com/office/drawing/2014/main" id="{0D33D06E-4B75-C4D6-7272-450D69B0CCFE}"/>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979019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4) De Bruijn Graphs</a:t>
            </a:r>
          </a:p>
        </p:txBody>
      </p:sp>
      <p:sp>
        <p:nvSpPr>
          <p:cNvPr id="2" name="Content Placeholder 2">
            <a:extLst>
              <a:ext uri="{FF2B5EF4-FFF2-40B4-BE49-F238E27FC236}">
                <a16:creationId xmlns:a16="http://schemas.microsoft.com/office/drawing/2014/main" id="{83B138D4-2523-2552-7B2D-72E550CD390E}"/>
              </a:ext>
            </a:extLst>
          </p:cNvPr>
          <p:cNvSpPr txBox="1">
            <a:spLocks/>
          </p:cNvSpPr>
          <p:nvPr/>
        </p:nvSpPr>
        <p:spPr>
          <a:xfrm>
            <a:off x="457200" y="1600200"/>
            <a:ext cx="4690864" cy="4525963"/>
          </a:xfrm>
          <a:prstGeom prst="rect">
            <a:avLst/>
          </a:prstGeom>
        </p:spPr>
        <p:txBody>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Nodes are (k-1)- </a:t>
            </a:r>
            <a:r>
              <a:rPr lang="en-US" dirty="0" err="1"/>
              <a:t>mers</a:t>
            </a:r>
            <a:endParaRPr lang="en-US" dirty="0"/>
          </a:p>
          <a:p>
            <a:r>
              <a:rPr lang="en-US" dirty="0"/>
              <a:t>Edges are k-</a:t>
            </a:r>
            <a:r>
              <a:rPr lang="en-US" dirty="0" err="1"/>
              <a:t>mers</a:t>
            </a:r>
            <a:endParaRPr lang="en-US" dirty="0"/>
          </a:p>
          <a:p>
            <a:r>
              <a:rPr lang="en-US" dirty="0"/>
              <a:t>Reads are walks</a:t>
            </a:r>
          </a:p>
          <a:p>
            <a:endParaRPr lang="en-US" dirty="0"/>
          </a:p>
          <a:p>
            <a:r>
              <a:rPr lang="en-US" dirty="0"/>
              <a:t>Find </a:t>
            </a:r>
            <a:r>
              <a:rPr lang="en-US" dirty="0" err="1"/>
              <a:t>Superwalk</a:t>
            </a:r>
            <a:r>
              <a:rPr lang="en-US" dirty="0"/>
              <a:t> (one that includes all walks). Paths are weighted by coverage/ evidence. </a:t>
            </a:r>
          </a:p>
          <a:p>
            <a:pPr marL="0" indent="0">
              <a:buFont typeface="Arial"/>
              <a:buNone/>
            </a:pPr>
            <a:endParaRPr lang="en-US" dirty="0"/>
          </a:p>
        </p:txBody>
      </p:sp>
      <p:sp>
        <p:nvSpPr>
          <p:cNvPr id="3" name="Textfeld 5">
            <a:extLst>
              <a:ext uri="{FF2B5EF4-FFF2-40B4-BE49-F238E27FC236}">
                <a16:creationId xmlns:a16="http://schemas.microsoft.com/office/drawing/2014/main" id="{341895C1-39A7-66F5-F2C9-AC7C782FA62F}"/>
              </a:ext>
            </a:extLst>
          </p:cNvPr>
          <p:cNvSpPr txBox="1"/>
          <p:nvPr/>
        </p:nvSpPr>
        <p:spPr>
          <a:xfrm>
            <a:off x="5555474" y="1412776"/>
            <a:ext cx="3682752" cy="954107"/>
          </a:xfrm>
          <a:prstGeom prst="rect">
            <a:avLst/>
          </a:prstGeom>
          <a:noFill/>
        </p:spPr>
        <p:txBody>
          <a:bodyPr wrap="square" rtlCol="0">
            <a:spAutoFit/>
          </a:bodyPr>
          <a:lstStyle/>
          <a:p>
            <a:r>
              <a:rPr lang="de-AT" sz="2800" dirty="0">
                <a:solidFill>
                  <a:prstClr val="black"/>
                </a:solidFill>
              </a:rPr>
              <a:t>{</a:t>
            </a:r>
            <a:r>
              <a:rPr lang="de-AT" sz="2800" b="1" dirty="0">
                <a:solidFill>
                  <a:prstClr val="black"/>
                </a:solidFill>
              </a:rPr>
              <a:t>AGC</a:t>
            </a:r>
            <a:r>
              <a:rPr lang="de-AT" sz="2800" b="1" dirty="0">
                <a:solidFill>
                  <a:srgbClr val="00B050"/>
                </a:solidFill>
              </a:rPr>
              <a:t>, ATTCA</a:t>
            </a:r>
            <a:r>
              <a:rPr lang="de-AT" sz="2800" b="1" dirty="0">
                <a:solidFill>
                  <a:prstClr val="black"/>
                </a:solidFill>
              </a:rPr>
              <a:t>, </a:t>
            </a:r>
            <a:r>
              <a:rPr lang="de-AT" sz="2800" b="1" dirty="0">
                <a:solidFill>
                  <a:srgbClr val="FF0000"/>
                </a:solidFill>
              </a:rPr>
              <a:t>CATT</a:t>
            </a:r>
            <a:r>
              <a:rPr lang="de-AT" sz="2800" b="1" dirty="0">
                <a:solidFill>
                  <a:prstClr val="black"/>
                </a:solidFill>
              </a:rPr>
              <a:t>, </a:t>
            </a:r>
            <a:r>
              <a:rPr lang="de-AT" sz="2800" b="1" dirty="0">
                <a:solidFill>
                  <a:srgbClr val="0000FF"/>
                </a:solidFill>
              </a:rPr>
              <a:t>GCAG</a:t>
            </a:r>
            <a:r>
              <a:rPr lang="de-AT" sz="2800" b="1" dirty="0">
                <a:solidFill>
                  <a:prstClr val="black"/>
                </a:solidFill>
              </a:rPr>
              <a:t>, TCA, TTC</a:t>
            </a:r>
            <a:r>
              <a:rPr lang="de-AT" sz="2800" dirty="0">
                <a:solidFill>
                  <a:prstClr val="black"/>
                </a:solidFill>
              </a:rPr>
              <a:t>}</a:t>
            </a:r>
          </a:p>
        </p:txBody>
      </p:sp>
      <p:grpSp>
        <p:nvGrpSpPr>
          <p:cNvPr id="7" name="Gruppieren 15">
            <a:extLst>
              <a:ext uri="{FF2B5EF4-FFF2-40B4-BE49-F238E27FC236}">
                <a16:creationId xmlns:a16="http://schemas.microsoft.com/office/drawing/2014/main" id="{954AAE21-1D3E-F881-4762-566BFD79F5B2}"/>
              </a:ext>
            </a:extLst>
          </p:cNvPr>
          <p:cNvGrpSpPr/>
          <p:nvPr/>
        </p:nvGrpSpPr>
        <p:grpSpPr>
          <a:xfrm>
            <a:off x="6765003" y="2557574"/>
            <a:ext cx="792000" cy="792088"/>
            <a:chOff x="6156176" y="3068960"/>
            <a:chExt cx="792000" cy="792088"/>
          </a:xfrm>
        </p:grpSpPr>
        <p:sp>
          <p:nvSpPr>
            <p:cNvPr id="8" name="Ellipse 13">
              <a:extLst>
                <a:ext uri="{FF2B5EF4-FFF2-40B4-BE49-F238E27FC236}">
                  <a16:creationId xmlns:a16="http://schemas.microsoft.com/office/drawing/2014/main" id="{471EEB29-91EE-8DD0-39B8-9720A1763BED}"/>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9" name="Textfeld 14">
              <a:extLst>
                <a:ext uri="{FF2B5EF4-FFF2-40B4-BE49-F238E27FC236}">
                  <a16:creationId xmlns:a16="http://schemas.microsoft.com/office/drawing/2014/main" id="{944647C0-6ED6-9EB6-3392-EE41DBAC435D}"/>
                </a:ext>
              </a:extLst>
            </p:cNvPr>
            <p:cNvSpPr txBox="1"/>
            <p:nvPr/>
          </p:nvSpPr>
          <p:spPr>
            <a:xfrm>
              <a:off x="6156176" y="3203394"/>
              <a:ext cx="792000" cy="523220"/>
            </a:xfrm>
            <a:prstGeom prst="rect">
              <a:avLst/>
            </a:prstGeom>
            <a:noFill/>
          </p:spPr>
          <p:txBody>
            <a:bodyPr wrap="square" rtlCol="0">
              <a:spAutoFit/>
            </a:bodyPr>
            <a:lstStyle/>
            <a:p>
              <a:pPr algn="ctr"/>
              <a:r>
                <a:rPr lang="de-AT" sz="2800" dirty="0">
                  <a:solidFill>
                    <a:prstClr val="black"/>
                  </a:solidFill>
                </a:rPr>
                <a:t>TT</a:t>
              </a:r>
            </a:p>
          </p:txBody>
        </p:sp>
      </p:grpSp>
      <p:grpSp>
        <p:nvGrpSpPr>
          <p:cNvPr id="10" name="Gruppieren 16">
            <a:extLst>
              <a:ext uri="{FF2B5EF4-FFF2-40B4-BE49-F238E27FC236}">
                <a16:creationId xmlns:a16="http://schemas.microsoft.com/office/drawing/2014/main" id="{B8C4D8A1-80E8-3206-F826-B899CA35BB45}"/>
              </a:ext>
            </a:extLst>
          </p:cNvPr>
          <p:cNvGrpSpPr/>
          <p:nvPr/>
        </p:nvGrpSpPr>
        <p:grpSpPr>
          <a:xfrm>
            <a:off x="7988645" y="3680090"/>
            <a:ext cx="792000" cy="792088"/>
            <a:chOff x="6156176" y="3068960"/>
            <a:chExt cx="792000" cy="792088"/>
          </a:xfrm>
        </p:grpSpPr>
        <p:sp>
          <p:nvSpPr>
            <p:cNvPr id="11" name="Ellipse 17">
              <a:extLst>
                <a:ext uri="{FF2B5EF4-FFF2-40B4-BE49-F238E27FC236}">
                  <a16:creationId xmlns:a16="http://schemas.microsoft.com/office/drawing/2014/main" id="{8249E0ED-6BEF-9E2E-AA98-275B84A8F2DA}"/>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12" name="Textfeld 18">
              <a:extLst>
                <a:ext uri="{FF2B5EF4-FFF2-40B4-BE49-F238E27FC236}">
                  <a16:creationId xmlns:a16="http://schemas.microsoft.com/office/drawing/2014/main" id="{A722C9B7-F8CF-B237-CFAB-3263A019E3D2}"/>
                </a:ext>
              </a:extLst>
            </p:cNvPr>
            <p:cNvSpPr txBox="1"/>
            <p:nvPr/>
          </p:nvSpPr>
          <p:spPr>
            <a:xfrm>
              <a:off x="6156176" y="3203394"/>
              <a:ext cx="792000" cy="523220"/>
            </a:xfrm>
            <a:prstGeom prst="rect">
              <a:avLst/>
            </a:prstGeom>
            <a:noFill/>
          </p:spPr>
          <p:txBody>
            <a:bodyPr wrap="square" rtlCol="0">
              <a:spAutoFit/>
            </a:bodyPr>
            <a:lstStyle/>
            <a:p>
              <a:pPr algn="ctr"/>
              <a:r>
                <a:rPr lang="de-AT" sz="2800" dirty="0">
                  <a:solidFill>
                    <a:prstClr val="black"/>
                  </a:solidFill>
                </a:rPr>
                <a:t>AT</a:t>
              </a:r>
            </a:p>
          </p:txBody>
        </p:sp>
      </p:grpSp>
      <p:grpSp>
        <p:nvGrpSpPr>
          <p:cNvPr id="13" name="Gruppieren 19">
            <a:extLst>
              <a:ext uri="{FF2B5EF4-FFF2-40B4-BE49-F238E27FC236}">
                <a16:creationId xmlns:a16="http://schemas.microsoft.com/office/drawing/2014/main" id="{1020BA5D-F287-785C-C8B7-989BFED004D0}"/>
              </a:ext>
            </a:extLst>
          </p:cNvPr>
          <p:cNvGrpSpPr/>
          <p:nvPr/>
        </p:nvGrpSpPr>
        <p:grpSpPr>
          <a:xfrm>
            <a:off x="5369962" y="3661655"/>
            <a:ext cx="792000" cy="792088"/>
            <a:chOff x="6156176" y="3068960"/>
            <a:chExt cx="792000" cy="792088"/>
          </a:xfrm>
        </p:grpSpPr>
        <p:sp>
          <p:nvSpPr>
            <p:cNvPr id="14" name="Ellipse 20">
              <a:extLst>
                <a:ext uri="{FF2B5EF4-FFF2-40B4-BE49-F238E27FC236}">
                  <a16:creationId xmlns:a16="http://schemas.microsoft.com/office/drawing/2014/main" id="{84D576B2-F039-7A0B-4DB6-44E06DFC66A7}"/>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15" name="Textfeld 21">
              <a:extLst>
                <a:ext uri="{FF2B5EF4-FFF2-40B4-BE49-F238E27FC236}">
                  <a16:creationId xmlns:a16="http://schemas.microsoft.com/office/drawing/2014/main" id="{8136DC2E-E2FA-FBBB-238D-352E078804EB}"/>
                </a:ext>
              </a:extLst>
            </p:cNvPr>
            <p:cNvSpPr txBox="1"/>
            <p:nvPr/>
          </p:nvSpPr>
          <p:spPr>
            <a:xfrm>
              <a:off x="6156176" y="3203394"/>
              <a:ext cx="792000" cy="523220"/>
            </a:xfrm>
            <a:prstGeom prst="rect">
              <a:avLst/>
            </a:prstGeom>
            <a:noFill/>
          </p:spPr>
          <p:txBody>
            <a:bodyPr wrap="square" rtlCol="0">
              <a:spAutoFit/>
            </a:bodyPr>
            <a:lstStyle/>
            <a:p>
              <a:pPr algn="ctr"/>
              <a:r>
                <a:rPr lang="de-AT" sz="2800" dirty="0">
                  <a:solidFill>
                    <a:prstClr val="black"/>
                  </a:solidFill>
                </a:rPr>
                <a:t>TC</a:t>
              </a:r>
            </a:p>
          </p:txBody>
        </p:sp>
      </p:grpSp>
      <p:grpSp>
        <p:nvGrpSpPr>
          <p:cNvPr id="16" name="Gruppieren 22">
            <a:extLst>
              <a:ext uri="{FF2B5EF4-FFF2-40B4-BE49-F238E27FC236}">
                <a16:creationId xmlns:a16="http://schemas.microsoft.com/office/drawing/2014/main" id="{36EBFEDA-258F-4E21-9678-E0E28802E3D5}"/>
              </a:ext>
            </a:extLst>
          </p:cNvPr>
          <p:cNvGrpSpPr/>
          <p:nvPr/>
        </p:nvGrpSpPr>
        <p:grpSpPr>
          <a:xfrm>
            <a:off x="6684163" y="4543532"/>
            <a:ext cx="792000" cy="792088"/>
            <a:chOff x="6156176" y="3068960"/>
            <a:chExt cx="792000" cy="792088"/>
          </a:xfrm>
        </p:grpSpPr>
        <p:sp>
          <p:nvSpPr>
            <p:cNvPr id="17" name="Ellipse 23">
              <a:extLst>
                <a:ext uri="{FF2B5EF4-FFF2-40B4-BE49-F238E27FC236}">
                  <a16:creationId xmlns:a16="http://schemas.microsoft.com/office/drawing/2014/main" id="{D8D97E33-CD65-DD81-ECB1-01A2E62BE7BD}"/>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18" name="Textfeld 24">
              <a:extLst>
                <a:ext uri="{FF2B5EF4-FFF2-40B4-BE49-F238E27FC236}">
                  <a16:creationId xmlns:a16="http://schemas.microsoft.com/office/drawing/2014/main" id="{19F19E46-37CA-52EC-06CB-B41D231DC84C}"/>
                </a:ext>
              </a:extLst>
            </p:cNvPr>
            <p:cNvSpPr txBox="1"/>
            <p:nvPr/>
          </p:nvSpPr>
          <p:spPr>
            <a:xfrm>
              <a:off x="6156176" y="3203394"/>
              <a:ext cx="792000" cy="523220"/>
            </a:xfrm>
            <a:prstGeom prst="rect">
              <a:avLst/>
            </a:prstGeom>
            <a:noFill/>
          </p:spPr>
          <p:txBody>
            <a:bodyPr wrap="square" rtlCol="0">
              <a:spAutoFit/>
            </a:bodyPr>
            <a:lstStyle/>
            <a:p>
              <a:pPr algn="ctr"/>
              <a:r>
                <a:rPr lang="de-AT" sz="2800" dirty="0">
                  <a:solidFill>
                    <a:prstClr val="black"/>
                  </a:solidFill>
                </a:rPr>
                <a:t>CA</a:t>
              </a:r>
            </a:p>
          </p:txBody>
        </p:sp>
      </p:grpSp>
      <p:grpSp>
        <p:nvGrpSpPr>
          <p:cNvPr id="19" name="Gruppieren 25">
            <a:extLst>
              <a:ext uri="{FF2B5EF4-FFF2-40B4-BE49-F238E27FC236}">
                <a16:creationId xmlns:a16="http://schemas.microsoft.com/office/drawing/2014/main" id="{36950F60-89E9-DA9E-C5E4-1C0C55FB921A}"/>
              </a:ext>
            </a:extLst>
          </p:cNvPr>
          <p:cNvGrpSpPr/>
          <p:nvPr/>
        </p:nvGrpSpPr>
        <p:grpSpPr>
          <a:xfrm>
            <a:off x="5431624" y="5335620"/>
            <a:ext cx="792000" cy="792088"/>
            <a:chOff x="6156176" y="3068960"/>
            <a:chExt cx="792000" cy="792088"/>
          </a:xfrm>
        </p:grpSpPr>
        <p:sp>
          <p:nvSpPr>
            <p:cNvPr id="20" name="Ellipse 26">
              <a:extLst>
                <a:ext uri="{FF2B5EF4-FFF2-40B4-BE49-F238E27FC236}">
                  <a16:creationId xmlns:a16="http://schemas.microsoft.com/office/drawing/2014/main" id="{B15CD555-B67B-E5E4-A0F2-7B6FF1162B79}"/>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21" name="Textfeld 27">
              <a:extLst>
                <a:ext uri="{FF2B5EF4-FFF2-40B4-BE49-F238E27FC236}">
                  <a16:creationId xmlns:a16="http://schemas.microsoft.com/office/drawing/2014/main" id="{8AA4DAE5-AA5D-6EC5-C5E8-6DF765853B98}"/>
                </a:ext>
              </a:extLst>
            </p:cNvPr>
            <p:cNvSpPr txBox="1"/>
            <p:nvPr/>
          </p:nvSpPr>
          <p:spPr>
            <a:xfrm>
              <a:off x="6156176" y="3203394"/>
              <a:ext cx="792000" cy="523220"/>
            </a:xfrm>
            <a:prstGeom prst="rect">
              <a:avLst/>
            </a:prstGeom>
            <a:noFill/>
          </p:spPr>
          <p:txBody>
            <a:bodyPr wrap="square" rtlCol="0">
              <a:spAutoFit/>
            </a:bodyPr>
            <a:lstStyle/>
            <a:p>
              <a:pPr algn="ctr"/>
              <a:r>
                <a:rPr lang="de-AT" sz="2800" dirty="0">
                  <a:solidFill>
                    <a:prstClr val="black"/>
                  </a:solidFill>
                </a:rPr>
                <a:t>GC</a:t>
              </a:r>
            </a:p>
          </p:txBody>
        </p:sp>
      </p:grpSp>
      <p:grpSp>
        <p:nvGrpSpPr>
          <p:cNvPr id="22" name="Gruppieren 28">
            <a:extLst>
              <a:ext uri="{FF2B5EF4-FFF2-40B4-BE49-F238E27FC236}">
                <a16:creationId xmlns:a16="http://schemas.microsoft.com/office/drawing/2014/main" id="{D08F8FDE-4C09-2BA3-8FE1-6F94FB2E50EE}"/>
              </a:ext>
            </a:extLst>
          </p:cNvPr>
          <p:cNvGrpSpPr/>
          <p:nvPr/>
        </p:nvGrpSpPr>
        <p:grpSpPr>
          <a:xfrm>
            <a:off x="7970824" y="5597230"/>
            <a:ext cx="792000" cy="792088"/>
            <a:chOff x="6358397" y="3330570"/>
            <a:chExt cx="792000" cy="792088"/>
          </a:xfrm>
        </p:grpSpPr>
        <p:sp>
          <p:nvSpPr>
            <p:cNvPr id="23" name="Ellipse 29">
              <a:extLst>
                <a:ext uri="{FF2B5EF4-FFF2-40B4-BE49-F238E27FC236}">
                  <a16:creationId xmlns:a16="http://schemas.microsoft.com/office/drawing/2014/main" id="{056CBA91-A360-0B53-A2FE-C20881B98246}"/>
                </a:ext>
              </a:extLst>
            </p:cNvPr>
            <p:cNvSpPr/>
            <p:nvPr/>
          </p:nvSpPr>
          <p:spPr>
            <a:xfrm>
              <a:off x="6358397" y="333057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24" name="Textfeld 30">
              <a:extLst>
                <a:ext uri="{FF2B5EF4-FFF2-40B4-BE49-F238E27FC236}">
                  <a16:creationId xmlns:a16="http://schemas.microsoft.com/office/drawing/2014/main" id="{D883CF4C-F955-BC6D-9765-BC7BE2EC7D68}"/>
                </a:ext>
              </a:extLst>
            </p:cNvPr>
            <p:cNvSpPr txBox="1"/>
            <p:nvPr/>
          </p:nvSpPr>
          <p:spPr>
            <a:xfrm>
              <a:off x="6358397" y="3419428"/>
              <a:ext cx="792000" cy="523220"/>
            </a:xfrm>
            <a:prstGeom prst="rect">
              <a:avLst/>
            </a:prstGeom>
            <a:noFill/>
          </p:spPr>
          <p:txBody>
            <a:bodyPr wrap="square" rtlCol="0">
              <a:spAutoFit/>
            </a:bodyPr>
            <a:lstStyle/>
            <a:p>
              <a:pPr algn="ctr"/>
              <a:r>
                <a:rPr lang="de-AT" sz="2800" dirty="0">
                  <a:solidFill>
                    <a:prstClr val="black"/>
                  </a:solidFill>
                </a:rPr>
                <a:t>AG</a:t>
              </a:r>
            </a:p>
          </p:txBody>
        </p:sp>
      </p:grpSp>
      <p:cxnSp>
        <p:nvCxnSpPr>
          <p:cNvPr id="25" name="Gerade Verbindung mit Pfeil 32">
            <a:extLst>
              <a:ext uri="{FF2B5EF4-FFF2-40B4-BE49-F238E27FC236}">
                <a16:creationId xmlns:a16="http://schemas.microsoft.com/office/drawing/2014/main" id="{DD8DC0A1-0260-B86B-A5B8-2D134A89C665}"/>
              </a:ext>
            </a:extLst>
          </p:cNvPr>
          <p:cNvCxnSpPr>
            <a:stCxn id="9" idx="1"/>
            <a:endCxn id="14" idx="7"/>
          </p:cNvCxnSpPr>
          <p:nvPr/>
        </p:nvCxnSpPr>
        <p:spPr>
          <a:xfrm flipH="1">
            <a:off x="6045976" y="2953618"/>
            <a:ext cx="719027" cy="8240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Gerade Verbindung mit Pfeil 34">
            <a:extLst>
              <a:ext uri="{FF2B5EF4-FFF2-40B4-BE49-F238E27FC236}">
                <a16:creationId xmlns:a16="http://schemas.microsoft.com/office/drawing/2014/main" id="{FC6AC656-5664-A129-8B9E-782DCC0EDBFD}"/>
              </a:ext>
            </a:extLst>
          </p:cNvPr>
          <p:cNvCxnSpPr>
            <a:stCxn id="24" idx="1"/>
          </p:cNvCxnSpPr>
          <p:nvPr/>
        </p:nvCxnSpPr>
        <p:spPr>
          <a:xfrm flipH="1">
            <a:off x="6405489" y="5947698"/>
            <a:ext cx="156533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Gerade Verbindung mit Pfeil 36">
            <a:extLst>
              <a:ext uri="{FF2B5EF4-FFF2-40B4-BE49-F238E27FC236}">
                <a16:creationId xmlns:a16="http://schemas.microsoft.com/office/drawing/2014/main" id="{D6709A30-F955-9E97-B1C1-C873FFF657DC}"/>
              </a:ext>
            </a:extLst>
          </p:cNvPr>
          <p:cNvCxnSpPr>
            <a:stCxn id="12" idx="1"/>
            <a:endCxn id="14" idx="6"/>
          </p:cNvCxnSpPr>
          <p:nvPr/>
        </p:nvCxnSpPr>
        <p:spPr>
          <a:xfrm flipH="1" flipV="1">
            <a:off x="6161962" y="4057699"/>
            <a:ext cx="1826683" cy="184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Gerade Verbindung mit Pfeil 40">
            <a:extLst>
              <a:ext uri="{FF2B5EF4-FFF2-40B4-BE49-F238E27FC236}">
                <a16:creationId xmlns:a16="http://schemas.microsoft.com/office/drawing/2014/main" id="{3C862BFB-2CD3-CAE0-C605-4FE356381F78}"/>
              </a:ext>
            </a:extLst>
          </p:cNvPr>
          <p:cNvCxnSpPr>
            <a:stCxn id="11" idx="0"/>
            <a:endCxn id="8" idx="6"/>
          </p:cNvCxnSpPr>
          <p:nvPr/>
        </p:nvCxnSpPr>
        <p:spPr>
          <a:xfrm flipH="1" flipV="1">
            <a:off x="7557003" y="2953618"/>
            <a:ext cx="827642" cy="7264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42">
            <a:extLst>
              <a:ext uri="{FF2B5EF4-FFF2-40B4-BE49-F238E27FC236}">
                <a16:creationId xmlns:a16="http://schemas.microsoft.com/office/drawing/2014/main" id="{B4A865BF-9FB2-CFBF-589E-6751A8171745}"/>
              </a:ext>
            </a:extLst>
          </p:cNvPr>
          <p:cNvCxnSpPr>
            <a:stCxn id="18" idx="3"/>
            <a:endCxn id="23" idx="0"/>
          </p:cNvCxnSpPr>
          <p:nvPr/>
        </p:nvCxnSpPr>
        <p:spPr>
          <a:xfrm>
            <a:off x="7476163" y="4939576"/>
            <a:ext cx="890661" cy="6576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Gerade Verbindung mit Pfeil 44">
            <a:extLst>
              <a:ext uri="{FF2B5EF4-FFF2-40B4-BE49-F238E27FC236}">
                <a16:creationId xmlns:a16="http://schemas.microsoft.com/office/drawing/2014/main" id="{143AD75D-457C-BBE9-8489-F1C8633AB26D}"/>
              </a:ext>
            </a:extLst>
          </p:cNvPr>
          <p:cNvCxnSpPr>
            <a:stCxn id="17" idx="7"/>
            <a:endCxn id="11" idx="3"/>
          </p:cNvCxnSpPr>
          <p:nvPr/>
        </p:nvCxnSpPr>
        <p:spPr>
          <a:xfrm flipV="1">
            <a:off x="7360177" y="4356179"/>
            <a:ext cx="744454" cy="303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Gerade Verbindung mit Pfeil 46">
            <a:extLst>
              <a:ext uri="{FF2B5EF4-FFF2-40B4-BE49-F238E27FC236}">
                <a16:creationId xmlns:a16="http://schemas.microsoft.com/office/drawing/2014/main" id="{66F78671-4863-8B87-27F3-92EFFF28109B}"/>
              </a:ext>
            </a:extLst>
          </p:cNvPr>
          <p:cNvCxnSpPr/>
          <p:nvPr/>
        </p:nvCxnSpPr>
        <p:spPr>
          <a:xfrm flipV="1">
            <a:off x="6223624" y="5201187"/>
            <a:ext cx="541379" cy="3960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Gerade Verbindung mit Pfeil 53">
            <a:extLst>
              <a:ext uri="{FF2B5EF4-FFF2-40B4-BE49-F238E27FC236}">
                <a16:creationId xmlns:a16="http://schemas.microsoft.com/office/drawing/2014/main" id="{17240DE1-0017-0803-1703-741603556B79}"/>
              </a:ext>
            </a:extLst>
          </p:cNvPr>
          <p:cNvCxnSpPr/>
          <p:nvPr/>
        </p:nvCxnSpPr>
        <p:spPr>
          <a:xfrm>
            <a:off x="6161962" y="4337744"/>
            <a:ext cx="624123" cy="3402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Freihandform 3">
            <a:extLst>
              <a:ext uri="{FF2B5EF4-FFF2-40B4-BE49-F238E27FC236}">
                <a16:creationId xmlns:a16="http://schemas.microsoft.com/office/drawing/2014/main" id="{6B7C7420-E816-6E35-123A-4688DE65B955}"/>
              </a:ext>
            </a:extLst>
          </p:cNvPr>
          <p:cNvSpPr/>
          <p:nvPr/>
        </p:nvSpPr>
        <p:spPr>
          <a:xfrm>
            <a:off x="6229350" y="5308064"/>
            <a:ext cx="1866900" cy="483136"/>
          </a:xfrm>
          <a:custGeom>
            <a:avLst/>
            <a:gdLst>
              <a:gd name="connsiteX0" fmla="*/ 0 w 1866900"/>
              <a:gd name="connsiteY0" fmla="*/ 483136 h 483136"/>
              <a:gd name="connsiteX1" fmla="*/ 533400 w 1866900"/>
              <a:gd name="connsiteY1" fmla="*/ 44986 h 483136"/>
              <a:gd name="connsiteX2" fmla="*/ 533400 w 1866900"/>
              <a:gd name="connsiteY2" fmla="*/ 44986 h 483136"/>
              <a:gd name="connsiteX3" fmla="*/ 1409700 w 1866900"/>
              <a:gd name="connsiteY3" fmla="*/ 25936 h 483136"/>
              <a:gd name="connsiteX4" fmla="*/ 1847850 w 1866900"/>
              <a:gd name="connsiteY4" fmla="*/ 445036 h 483136"/>
              <a:gd name="connsiteX5" fmla="*/ 1847850 w 1866900"/>
              <a:gd name="connsiteY5" fmla="*/ 445036 h 483136"/>
              <a:gd name="connsiteX6" fmla="*/ 1866900 w 1866900"/>
              <a:gd name="connsiteY6" fmla="*/ 445036 h 48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6900" h="483136">
                <a:moveTo>
                  <a:pt x="0" y="483136"/>
                </a:moveTo>
                <a:lnTo>
                  <a:pt x="533400" y="44986"/>
                </a:lnTo>
                <a:lnTo>
                  <a:pt x="533400" y="44986"/>
                </a:lnTo>
                <a:cubicBezTo>
                  <a:pt x="679450" y="41811"/>
                  <a:pt x="1190625" y="-40739"/>
                  <a:pt x="1409700" y="25936"/>
                </a:cubicBezTo>
                <a:cubicBezTo>
                  <a:pt x="1628775" y="92611"/>
                  <a:pt x="1847850" y="445036"/>
                  <a:pt x="1847850" y="445036"/>
                </a:cubicBezTo>
                <a:lnTo>
                  <a:pt x="1847850" y="445036"/>
                </a:lnTo>
                <a:lnTo>
                  <a:pt x="1866900" y="445036"/>
                </a:lnTo>
              </a:path>
            </a:pathLst>
          </a:custGeom>
          <a:noFill/>
          <a:ln w="38100">
            <a:solidFill>
              <a:srgbClr val="0000FF"/>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4" name="Rectangle 33">
            <a:extLst>
              <a:ext uri="{FF2B5EF4-FFF2-40B4-BE49-F238E27FC236}">
                <a16:creationId xmlns:a16="http://schemas.microsoft.com/office/drawing/2014/main" id="{314EB871-3B6D-9D22-DBA5-42F074873E84}"/>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57033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004553"/>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1: History of sequencing methods and cost</a:t>
            </a:r>
          </a:p>
          <a:p>
            <a:pPr marL="285750" indent="-285750">
              <a:buFont typeface="Arial" panose="020B0604020202020204" pitchFamily="34" charset="0"/>
              <a:buChar char="•"/>
            </a:pPr>
            <a:r>
              <a:rPr lang="en-GB" sz="2400" dirty="0"/>
              <a:t>2: Historical methods for assembly</a:t>
            </a:r>
          </a:p>
          <a:p>
            <a:pPr marL="285750" indent="-285750">
              <a:buFont typeface="Arial" panose="020B0604020202020204" pitchFamily="34" charset="0"/>
              <a:buChar char="•"/>
            </a:pPr>
            <a:r>
              <a:rPr lang="en-GB" sz="2400" dirty="0"/>
              <a:t>3: Library prep </a:t>
            </a:r>
          </a:p>
          <a:p>
            <a:pPr marL="285750" indent="-285750">
              <a:buFont typeface="Arial" panose="020B0604020202020204" pitchFamily="34" charset="0"/>
              <a:buChar char="•"/>
            </a:pPr>
            <a:r>
              <a:rPr lang="en-GB" sz="2400" dirty="0"/>
              <a:t>4: De Bruijn Graphs</a:t>
            </a:r>
          </a:p>
          <a:p>
            <a:pPr marL="285750" indent="-285750">
              <a:buFont typeface="Arial" panose="020B0604020202020204" pitchFamily="34" charset="0"/>
              <a:buChar char="•"/>
            </a:pPr>
            <a:r>
              <a:rPr lang="en-GB" sz="2400" dirty="0"/>
              <a:t>5: overview of assembly methods</a:t>
            </a:r>
          </a:p>
          <a:p>
            <a:pPr marL="285750" indent="-285750">
              <a:buFont typeface="Arial" panose="020B0604020202020204" pitchFamily="34" charset="0"/>
              <a:buChar char="•"/>
            </a:pPr>
            <a:r>
              <a:rPr lang="en-GB" sz="2400" dirty="0"/>
              <a:t>6: Full assembly procedure</a:t>
            </a:r>
          </a:p>
          <a:p>
            <a:pPr marL="285750" indent="-285750">
              <a:buFont typeface="Arial" panose="020B0604020202020204" pitchFamily="34" charset="0"/>
              <a:buChar char="•"/>
            </a:pPr>
            <a:r>
              <a:rPr lang="en-GB" sz="2400" dirty="0"/>
              <a:t>7: Final assembly. What next</a:t>
            </a:r>
          </a:p>
          <a:p>
            <a:pPr marL="285750" indent="-285750">
              <a:buFont typeface="Arial" panose="020B0604020202020204" pitchFamily="34" charset="0"/>
              <a:buChar char="•"/>
            </a:pPr>
            <a:r>
              <a:rPr lang="en-GB" sz="2400" dirty="0"/>
              <a:t>8: </a:t>
            </a:r>
            <a:r>
              <a:rPr lang="en-GB" sz="2400" dirty="0" err="1"/>
              <a:t>Misc</a:t>
            </a:r>
            <a:r>
              <a:rPr lang="en-GB" sz="2400" dirty="0"/>
              <a:t> section</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3" name="Picture 2" descr="51-mer assembly graph">
            <a:extLst>
              <a:ext uri="{FF2B5EF4-FFF2-40B4-BE49-F238E27FC236}">
                <a16:creationId xmlns:a16="http://schemas.microsoft.com/office/drawing/2014/main" id="{D5CBAE95-DF45-93CE-2C3E-9EED185DC8C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34739" y="4126862"/>
            <a:ext cx="3027016" cy="245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67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B81C404A-C049-2887-6615-C4162F8DE7B9}"/>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724954" y="3122754"/>
            <a:ext cx="2743691" cy="364872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101012" y="49083"/>
            <a:ext cx="7941389" cy="646331"/>
          </a:xfrm>
        </p:spPr>
        <p:txBody>
          <a:bodyPr/>
          <a:lstStyle/>
          <a:p>
            <a:r>
              <a:rPr lang="en-GB" dirty="0"/>
              <a:t>4) De Bruijn Graphs</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764961" y="2402255"/>
            <a:ext cx="9042400" cy="501278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08DF3C1F-00E1-F0FC-4240-D58244DF931A}"/>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Content Placeholder 2">
            <a:extLst>
              <a:ext uri="{FF2B5EF4-FFF2-40B4-BE49-F238E27FC236}">
                <a16:creationId xmlns:a16="http://schemas.microsoft.com/office/drawing/2014/main" id="{EAAE6D11-09FF-8B3F-F16C-D04E2311A68F}"/>
              </a:ext>
            </a:extLst>
          </p:cNvPr>
          <p:cNvSpPr txBox="1">
            <a:spLocks/>
          </p:cNvSpPr>
          <p:nvPr/>
        </p:nvSpPr>
        <p:spPr>
          <a:xfrm>
            <a:off x="125278" y="78041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defTabSz="342900">
              <a:buFont typeface="Arial" panose="020B0604020202020204" pitchFamily="34" charset="0"/>
              <a:buChar char="•"/>
            </a:pPr>
            <a:r>
              <a:rPr lang="en-GB" sz="2000" dirty="0">
                <a:solidFill>
                  <a:prstClr val="black"/>
                </a:solidFill>
              </a:rPr>
              <a:t>In this example, the read is split into 4-mers. (</a:t>
            </a:r>
            <a:r>
              <a:rPr lang="en-GB" sz="2000" b="1" dirty="0">
                <a:solidFill>
                  <a:prstClr val="black"/>
                </a:solidFill>
              </a:rPr>
              <a:t>k-</a:t>
            </a:r>
            <a:r>
              <a:rPr lang="en-GB" sz="2000" b="1" dirty="0" err="1">
                <a:solidFill>
                  <a:prstClr val="black"/>
                </a:solidFill>
              </a:rPr>
              <a:t>mer</a:t>
            </a:r>
            <a:r>
              <a:rPr lang="en-GB" sz="2000" dirty="0">
                <a:solidFill>
                  <a:prstClr val="black"/>
                </a:solidFill>
              </a:rPr>
              <a:t>)</a:t>
            </a:r>
          </a:p>
          <a:p>
            <a:pPr marL="214313" indent="-214313" defTabSz="342900">
              <a:buFont typeface="Arial" panose="020B0604020202020204" pitchFamily="34" charset="0"/>
              <a:buChar char="•"/>
            </a:pPr>
            <a:r>
              <a:rPr lang="en-GB" sz="2000" dirty="0">
                <a:solidFill>
                  <a:prstClr val="black"/>
                </a:solidFill>
              </a:rPr>
              <a:t>Errors, heterozygosity, contamination, repeats (semi-repeats) can then cause this to be difficult to “untangle” which leads to </a:t>
            </a:r>
            <a:r>
              <a:rPr lang="en-GB" sz="2000" b="1" dirty="0">
                <a:solidFill>
                  <a:prstClr val="black"/>
                </a:solidFill>
              </a:rPr>
              <a:t>bubbles (real examples to come)</a:t>
            </a:r>
            <a:r>
              <a:rPr lang="en-GB" sz="2000" dirty="0">
                <a:solidFill>
                  <a:prstClr val="black"/>
                </a:solidFill>
              </a:rPr>
              <a:t>. Untangle: pick the longest path through the graph. </a:t>
            </a:r>
          </a:p>
          <a:p>
            <a:pPr marL="214313" indent="-214313" defTabSz="342900">
              <a:buFont typeface="Arial" panose="020B0604020202020204" pitchFamily="34" charset="0"/>
              <a:buChar char="•"/>
            </a:pPr>
            <a:r>
              <a:rPr lang="de-AT" sz="2000" dirty="0"/>
              <a:t>Alu repeat is 300bp and is present 1,000,000 times in the human genome</a:t>
            </a:r>
          </a:p>
          <a:p>
            <a:pPr marL="214313" indent="-214313" defTabSz="342900">
              <a:buFont typeface="Arial" panose="020B0604020202020204" pitchFamily="34" charset="0"/>
              <a:buChar char="•"/>
            </a:pPr>
            <a:r>
              <a:rPr lang="de-AT" sz="2000" dirty="0">
                <a:solidFill>
                  <a:prstClr val="black"/>
                </a:solidFill>
              </a:rPr>
              <a:t>Repeats are often collapsed and they cannot be resolved. </a:t>
            </a:r>
            <a:endParaRPr lang="en-GB" sz="2000" dirty="0">
              <a:solidFill>
                <a:prstClr val="black"/>
              </a:solidFill>
            </a:endParaRP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5" name="Rectangle 4">
            <a:extLst>
              <a:ext uri="{FF2B5EF4-FFF2-40B4-BE49-F238E27FC236}">
                <a16:creationId xmlns:a16="http://schemas.microsoft.com/office/drawing/2014/main" id="{139DA4F5-D3B8-814E-8582-A6777B875D99}"/>
              </a:ext>
            </a:extLst>
          </p:cNvPr>
          <p:cNvSpPr/>
          <p:nvPr/>
        </p:nvSpPr>
        <p:spPr>
          <a:xfrm>
            <a:off x="0" y="6561608"/>
            <a:ext cx="9042400" cy="248209"/>
          </a:xfrm>
          <a:prstGeom prst="rect">
            <a:avLst/>
          </a:prstGeom>
        </p:spPr>
        <p:txBody>
          <a:bodyPr wrap="square">
            <a:spAutoFit/>
          </a:bodyPr>
          <a:lstStyle/>
          <a:p>
            <a:pPr defTabSz="685800"/>
            <a:r>
              <a:rPr lang="en-GB" sz="1013" dirty="0">
                <a:solidFill>
                  <a:srgbClr val="222222"/>
                </a:solidFill>
                <a:latin typeface="Arial" panose="020B0604020202020204" pitchFamily="34" charset="0"/>
              </a:rPr>
              <a:t>Sohn, J.I. and Nam, J.W., 2018. The present and future of de novo whole-genome assembly. </a:t>
            </a:r>
            <a:r>
              <a:rPr lang="en-GB" sz="1013" i="1" dirty="0">
                <a:solidFill>
                  <a:srgbClr val="222222"/>
                </a:solidFill>
                <a:latin typeface="Arial" panose="020B0604020202020204" pitchFamily="34" charset="0"/>
              </a:rPr>
              <a:t>Briefings in bioinformatics</a:t>
            </a:r>
            <a:r>
              <a:rPr lang="en-GB" sz="1013" dirty="0">
                <a:solidFill>
                  <a:srgbClr val="222222"/>
                </a:solidFill>
                <a:latin typeface="Arial" panose="020B0604020202020204" pitchFamily="34" charset="0"/>
              </a:rPr>
              <a:t>, </a:t>
            </a:r>
            <a:r>
              <a:rPr lang="en-GB" sz="1013" i="1" dirty="0">
                <a:solidFill>
                  <a:srgbClr val="222222"/>
                </a:solidFill>
                <a:latin typeface="Arial" panose="020B0604020202020204" pitchFamily="34" charset="0"/>
              </a:rPr>
              <a:t>19</a:t>
            </a:r>
            <a:r>
              <a:rPr lang="en-GB" sz="1013" dirty="0">
                <a:solidFill>
                  <a:srgbClr val="222222"/>
                </a:solidFill>
                <a:latin typeface="Arial" panose="020B0604020202020204" pitchFamily="34" charset="0"/>
              </a:rPr>
              <a:t>(1), pp.23-40.</a:t>
            </a:r>
            <a:endParaRPr lang="en-GB" sz="1013" dirty="0">
              <a:solidFill>
                <a:prstClr val="black"/>
              </a:solidFill>
              <a:latin typeface="Calibri" panose="020F0502020204030204"/>
            </a:endParaRPr>
          </a:p>
        </p:txBody>
      </p:sp>
    </p:spTree>
    <p:extLst>
      <p:ext uri="{BB962C8B-B14F-4D97-AF65-F5344CB8AC3E}">
        <p14:creationId xmlns:p14="http://schemas.microsoft.com/office/powerpoint/2010/main" val="38513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4) De Bruijn Graphs, </a:t>
            </a:r>
            <a:r>
              <a:rPr lang="en-GB" dirty="0" err="1"/>
              <a:t>kmers</a:t>
            </a:r>
            <a:r>
              <a:rPr lang="en-GB" dirty="0"/>
              <a:t> and bubbles</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764961" y="2242457"/>
            <a:ext cx="9042400" cy="501278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08DF3C1F-00E1-F0FC-4240-D58244DF931A}"/>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Content Placeholder 2">
            <a:extLst>
              <a:ext uri="{FF2B5EF4-FFF2-40B4-BE49-F238E27FC236}">
                <a16:creationId xmlns:a16="http://schemas.microsoft.com/office/drawing/2014/main" id="{EAAE6D11-09FF-8B3F-F16C-D04E2311A68F}"/>
              </a:ext>
            </a:extLst>
          </p:cNvPr>
          <p:cNvSpPr txBox="1">
            <a:spLocks/>
          </p:cNvSpPr>
          <p:nvPr/>
        </p:nvSpPr>
        <p:spPr>
          <a:xfrm>
            <a:off x="101600" y="1333658"/>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defTabSz="342900">
              <a:buFont typeface="Arial" panose="020B0604020202020204" pitchFamily="34" charset="0"/>
              <a:buChar char="•"/>
            </a:pPr>
            <a:r>
              <a:rPr lang="en-GB" sz="2000" dirty="0">
                <a:solidFill>
                  <a:prstClr val="black"/>
                </a:solidFill>
              </a:rPr>
              <a:t>Bubbles are formed when there is a conflict in the sequence. Can become impossible, thus a fragmented assembly. </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7" name="Rectangle 6">
            <a:extLst>
              <a:ext uri="{FF2B5EF4-FFF2-40B4-BE49-F238E27FC236}">
                <a16:creationId xmlns:a16="http://schemas.microsoft.com/office/drawing/2014/main" id="{AA1E59D5-4182-4976-C3DF-F7A010A3D5DE}"/>
              </a:ext>
            </a:extLst>
          </p:cNvPr>
          <p:cNvSpPr/>
          <p:nvPr/>
        </p:nvSpPr>
        <p:spPr>
          <a:xfrm>
            <a:off x="101600" y="6572836"/>
            <a:ext cx="9042400" cy="248209"/>
          </a:xfrm>
          <a:prstGeom prst="rect">
            <a:avLst/>
          </a:prstGeom>
        </p:spPr>
        <p:txBody>
          <a:bodyPr wrap="square">
            <a:spAutoFit/>
          </a:bodyPr>
          <a:lstStyle/>
          <a:p>
            <a:pPr defTabSz="685800"/>
            <a:r>
              <a:rPr lang="en-GB" sz="1013" dirty="0">
                <a:solidFill>
                  <a:srgbClr val="222222"/>
                </a:solidFill>
                <a:latin typeface="Arial" panose="020B0604020202020204" pitchFamily="34" charset="0"/>
              </a:rPr>
              <a:t>Sohn, J.I. and Nam, J.W., 2018. The present and future of de novo whole-genome assembly. </a:t>
            </a:r>
            <a:r>
              <a:rPr lang="en-GB" sz="1013" i="1" dirty="0">
                <a:solidFill>
                  <a:srgbClr val="222222"/>
                </a:solidFill>
                <a:latin typeface="Arial" panose="020B0604020202020204" pitchFamily="34" charset="0"/>
              </a:rPr>
              <a:t>Briefings in bioinformatics</a:t>
            </a:r>
            <a:r>
              <a:rPr lang="en-GB" sz="1013" dirty="0">
                <a:solidFill>
                  <a:srgbClr val="222222"/>
                </a:solidFill>
                <a:latin typeface="Arial" panose="020B0604020202020204" pitchFamily="34" charset="0"/>
              </a:rPr>
              <a:t>, </a:t>
            </a:r>
            <a:r>
              <a:rPr lang="en-GB" sz="1013" i="1" dirty="0">
                <a:solidFill>
                  <a:srgbClr val="222222"/>
                </a:solidFill>
                <a:latin typeface="Arial" panose="020B0604020202020204" pitchFamily="34" charset="0"/>
              </a:rPr>
              <a:t>19</a:t>
            </a:r>
            <a:r>
              <a:rPr lang="en-GB" sz="1013" dirty="0">
                <a:solidFill>
                  <a:srgbClr val="222222"/>
                </a:solidFill>
                <a:latin typeface="Arial" panose="020B0604020202020204" pitchFamily="34" charset="0"/>
              </a:rPr>
              <a:t>(1), pp.23-40.</a:t>
            </a:r>
            <a:endParaRPr lang="en-GB" sz="1013" dirty="0">
              <a:solidFill>
                <a:prstClr val="black"/>
              </a:solidFill>
              <a:latin typeface="Calibri" panose="020F0502020204030204"/>
            </a:endParaRPr>
          </a:p>
        </p:txBody>
      </p:sp>
      <p:pic>
        <p:nvPicPr>
          <p:cNvPr id="10" name="Picture 4">
            <a:extLst>
              <a:ext uri="{FF2B5EF4-FFF2-40B4-BE49-F238E27FC236}">
                <a16:creationId xmlns:a16="http://schemas.microsoft.com/office/drawing/2014/main" id="{AC38A03A-EEAC-314E-F11E-CE17A3B0592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425976" y="2838075"/>
            <a:ext cx="6528416" cy="36334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DD53AD2-B21D-F680-DFF4-3A7B03B6092A}"/>
              </a:ext>
            </a:extLst>
          </p:cNvPr>
          <p:cNvSpPr txBox="1"/>
          <p:nvPr/>
        </p:nvSpPr>
        <p:spPr>
          <a:xfrm>
            <a:off x="2891424" y="2431329"/>
            <a:ext cx="2872740" cy="300082"/>
          </a:xfrm>
          <a:prstGeom prst="rect">
            <a:avLst/>
          </a:prstGeom>
          <a:noFill/>
        </p:spPr>
        <p:txBody>
          <a:bodyPr wrap="square" rtlCol="0">
            <a:spAutoFit/>
          </a:bodyPr>
          <a:lstStyle/>
          <a:p>
            <a:pPr defTabSz="685800"/>
            <a:r>
              <a:rPr lang="en-GB" sz="1350" dirty="0">
                <a:solidFill>
                  <a:prstClr val="black"/>
                </a:solidFill>
                <a:latin typeface="Calibri" panose="020F0502020204030204"/>
              </a:rPr>
              <a:t>This part could have 100X coverage</a:t>
            </a:r>
          </a:p>
        </p:txBody>
      </p:sp>
    </p:spTree>
    <p:extLst>
      <p:ext uri="{BB962C8B-B14F-4D97-AF65-F5344CB8AC3E}">
        <p14:creationId xmlns:p14="http://schemas.microsoft.com/office/powerpoint/2010/main" val="387851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8">
            <a:extLst>
              <a:ext uri="{FF2B5EF4-FFF2-40B4-BE49-F238E27FC236}">
                <a16:creationId xmlns:a16="http://schemas.microsoft.com/office/drawing/2014/main" id="{8722005A-DFD2-9864-8FD4-C46683DE361D}"/>
              </a:ext>
            </a:extLst>
          </p:cNvPr>
          <p:cNvGraphicFramePr>
            <a:graphicFrameLocks noChangeAspect="1"/>
          </p:cNvGraphicFramePr>
          <p:nvPr/>
        </p:nvGraphicFramePr>
        <p:xfrm>
          <a:off x="1692275" y="2349500"/>
          <a:ext cx="6048375" cy="2490788"/>
        </p:xfrm>
        <a:graphic>
          <a:graphicData uri="http://schemas.openxmlformats.org/presentationml/2006/ole">
            <mc:AlternateContent xmlns:mc="http://schemas.openxmlformats.org/markup-compatibility/2006">
              <mc:Choice xmlns:v="urn:schemas-microsoft-com:vml" Requires="v">
                <p:oleObj name="비트맵 이미지" r:id="rId2" imgW="4371429" imgH="1800476" progId="Paint.Picture">
                  <p:embed/>
                </p:oleObj>
              </mc:Choice>
              <mc:Fallback>
                <p:oleObj name="비트맵 이미지" r:id="rId2" imgW="4371429" imgH="1800476" progId="Paint.Picture">
                  <p:embed/>
                  <p:pic>
                    <p:nvPicPr>
                      <p:cNvPr id="12" name="Object 18">
                        <a:extLst>
                          <a:ext uri="{FF2B5EF4-FFF2-40B4-BE49-F238E27FC236}">
                            <a16:creationId xmlns:a16="http://schemas.microsoft.com/office/drawing/2014/main" id="{8722005A-DFD2-9864-8FD4-C46683DE36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2349500"/>
                        <a:ext cx="6048375" cy="249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itle 3"/>
          <p:cNvSpPr>
            <a:spLocks noGrp="1"/>
          </p:cNvSpPr>
          <p:nvPr>
            <p:ph type="title"/>
          </p:nvPr>
        </p:nvSpPr>
        <p:spPr>
          <a:xfrm>
            <a:off x="1101012" y="386436"/>
            <a:ext cx="7941389" cy="646331"/>
          </a:xfrm>
        </p:spPr>
        <p:txBody>
          <a:bodyPr/>
          <a:lstStyle/>
          <a:p>
            <a:r>
              <a:rPr lang="en-GB" dirty="0"/>
              <a:t>4) De Bruijn Graphs, </a:t>
            </a:r>
            <a:r>
              <a:rPr lang="en-GB" dirty="0" err="1"/>
              <a:t>kmers</a:t>
            </a:r>
            <a:r>
              <a:rPr lang="en-GB" dirty="0"/>
              <a:t> and bubbles</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764961" y="2242457"/>
            <a:ext cx="9042400" cy="501278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08DF3C1F-00E1-F0FC-4240-D58244DF931A}"/>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Content Placeholder 2">
            <a:extLst>
              <a:ext uri="{FF2B5EF4-FFF2-40B4-BE49-F238E27FC236}">
                <a16:creationId xmlns:a16="http://schemas.microsoft.com/office/drawing/2014/main" id="{EAAE6D11-09FF-8B3F-F16C-D04E2311A68F}"/>
              </a:ext>
            </a:extLst>
          </p:cNvPr>
          <p:cNvSpPr txBox="1">
            <a:spLocks/>
          </p:cNvSpPr>
          <p:nvPr/>
        </p:nvSpPr>
        <p:spPr>
          <a:xfrm>
            <a:off x="101600" y="1351414"/>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defTabSz="342900">
              <a:buFont typeface="Arial" panose="020B0604020202020204" pitchFamily="34" charset="0"/>
              <a:buChar char="•"/>
            </a:pPr>
            <a:r>
              <a:rPr lang="en-GB" sz="2000" dirty="0">
                <a:solidFill>
                  <a:prstClr val="black"/>
                </a:solidFill>
              </a:rPr>
              <a:t>Bubbles are formed when there is a conflict in the sequence. Can become impossible, thus a fragmented assembly. </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6" name="TextBox 5">
            <a:extLst>
              <a:ext uri="{FF2B5EF4-FFF2-40B4-BE49-F238E27FC236}">
                <a16:creationId xmlns:a16="http://schemas.microsoft.com/office/drawing/2014/main" id="{CFF742A1-0FCF-078E-3D89-8888427E2696}"/>
              </a:ext>
            </a:extLst>
          </p:cNvPr>
          <p:cNvSpPr txBox="1"/>
          <p:nvPr/>
        </p:nvSpPr>
        <p:spPr>
          <a:xfrm>
            <a:off x="101600" y="5121973"/>
            <a:ext cx="8154633" cy="3998018"/>
          </a:xfrm>
          <a:prstGeom prst="rect">
            <a:avLst/>
          </a:prstGeom>
          <a:noFill/>
        </p:spPr>
        <p:txBody>
          <a:bodyPr wrap="square">
            <a:spAutoFit/>
          </a:bodyPr>
          <a:lstStyle/>
          <a:p>
            <a:pPr>
              <a:lnSpc>
                <a:spcPct val="90000"/>
              </a:lnSpc>
              <a:buFont typeface="Wingdings" charset="2"/>
              <a:buNone/>
            </a:pPr>
            <a:r>
              <a:rPr lang="en-US" altLang="ko-KR" sz="2000" dirty="0"/>
              <a:t>Second step: remove bubbles using Tour Bus or </a:t>
            </a:r>
            <a:r>
              <a:rPr lang="en-US" altLang="ko-KR" sz="2000" dirty="0" err="1"/>
              <a:t>Bubblegun</a:t>
            </a:r>
            <a:r>
              <a:rPr lang="en-US" altLang="ko-KR" sz="2000" dirty="0"/>
              <a:t> </a:t>
            </a:r>
          </a:p>
          <a:p>
            <a:pPr>
              <a:lnSpc>
                <a:spcPct val="90000"/>
              </a:lnSpc>
              <a:buFont typeface="Wingdings" charset="2"/>
              <a:buNone/>
            </a:pPr>
            <a:r>
              <a:rPr lang="en-US" altLang="ko-KR" sz="1400" dirty="0"/>
              <a:t>(</a:t>
            </a:r>
            <a:r>
              <a:rPr lang="en-GB" sz="1400" b="0" i="0" dirty="0">
                <a:solidFill>
                  <a:srgbClr val="2A2A2A"/>
                </a:solidFill>
                <a:effectLst/>
                <a:latin typeface="Source Sans Pro" panose="020B0503030403020204" pitchFamily="34" charset="0"/>
              </a:rPr>
              <a:t>Fawaz </a:t>
            </a:r>
            <a:r>
              <a:rPr lang="en-GB" sz="1400" b="0" i="0" dirty="0" err="1">
                <a:solidFill>
                  <a:srgbClr val="2A2A2A"/>
                </a:solidFill>
                <a:effectLst/>
                <a:latin typeface="Source Sans Pro" panose="020B0503030403020204" pitchFamily="34" charset="0"/>
              </a:rPr>
              <a:t>Dabbaghie</a:t>
            </a:r>
            <a:r>
              <a:rPr lang="en-GB" sz="1400" b="0" i="0" dirty="0">
                <a:solidFill>
                  <a:srgbClr val="2A2A2A"/>
                </a:solidFill>
                <a:effectLst/>
                <a:latin typeface="Source Sans Pro" panose="020B0503030403020204" pitchFamily="34" charset="0"/>
              </a:rPr>
              <a:t>, Jana </a:t>
            </a:r>
            <a:r>
              <a:rPr lang="en-GB" sz="1400" b="0" i="0" dirty="0" err="1">
                <a:solidFill>
                  <a:srgbClr val="2A2A2A"/>
                </a:solidFill>
                <a:effectLst/>
                <a:latin typeface="Source Sans Pro" panose="020B0503030403020204" pitchFamily="34" charset="0"/>
              </a:rPr>
              <a:t>Ebler</a:t>
            </a:r>
            <a:r>
              <a:rPr lang="en-GB" sz="1400" b="0" i="0" dirty="0">
                <a:solidFill>
                  <a:srgbClr val="2A2A2A"/>
                </a:solidFill>
                <a:effectLst/>
                <a:latin typeface="Source Sans Pro" panose="020B0503030403020204" pitchFamily="34" charset="0"/>
              </a:rPr>
              <a:t>, Tobias </a:t>
            </a:r>
            <a:r>
              <a:rPr lang="en-GB" sz="1400" b="0" i="0" dirty="0" err="1">
                <a:solidFill>
                  <a:srgbClr val="2A2A2A"/>
                </a:solidFill>
                <a:effectLst/>
                <a:latin typeface="Source Sans Pro" panose="020B0503030403020204" pitchFamily="34" charset="0"/>
              </a:rPr>
              <a:t>Marschall</a:t>
            </a:r>
            <a:r>
              <a:rPr lang="en-GB" sz="1400" b="0" i="0" dirty="0">
                <a:solidFill>
                  <a:srgbClr val="2A2A2A"/>
                </a:solidFill>
                <a:effectLst/>
                <a:latin typeface="Source Sans Pro" panose="020B0503030403020204" pitchFamily="34" charset="0"/>
              </a:rPr>
              <a:t>, </a:t>
            </a:r>
            <a:r>
              <a:rPr lang="en-GB" sz="1400" b="0" i="0" dirty="0" err="1">
                <a:solidFill>
                  <a:srgbClr val="2A2A2A"/>
                </a:solidFill>
                <a:effectLst/>
                <a:latin typeface="Source Sans Pro" panose="020B0503030403020204" pitchFamily="34" charset="0"/>
              </a:rPr>
              <a:t>BubbleGun</a:t>
            </a:r>
            <a:r>
              <a:rPr lang="en-GB" sz="1400" b="0" i="0" dirty="0">
                <a:solidFill>
                  <a:srgbClr val="2A2A2A"/>
                </a:solidFill>
                <a:effectLst/>
                <a:latin typeface="Source Sans Pro" panose="020B0503030403020204" pitchFamily="34" charset="0"/>
              </a:rPr>
              <a:t>: enumerating bubbles and </a:t>
            </a:r>
            <a:r>
              <a:rPr lang="en-GB" sz="1400" b="0" i="0" dirty="0" err="1">
                <a:solidFill>
                  <a:srgbClr val="2A2A2A"/>
                </a:solidFill>
                <a:effectLst/>
                <a:latin typeface="Source Sans Pro" panose="020B0503030403020204" pitchFamily="34" charset="0"/>
              </a:rPr>
              <a:t>superbubbles</a:t>
            </a:r>
            <a:r>
              <a:rPr lang="en-GB" sz="1400" b="0" i="0" dirty="0">
                <a:solidFill>
                  <a:srgbClr val="2A2A2A"/>
                </a:solidFill>
                <a:effectLst/>
                <a:latin typeface="Source Sans Pro" panose="020B0503030403020204" pitchFamily="34" charset="0"/>
              </a:rPr>
              <a:t> in genome graphs, </a:t>
            </a:r>
            <a:r>
              <a:rPr lang="en-GB" sz="1400" b="0" i="1" dirty="0">
                <a:solidFill>
                  <a:srgbClr val="2A2A2A"/>
                </a:solidFill>
                <a:effectLst/>
                <a:latin typeface="Source Sans Pro" panose="020B0503030403020204" pitchFamily="34" charset="0"/>
              </a:rPr>
              <a:t>Bioinformatics</a:t>
            </a:r>
            <a:r>
              <a:rPr lang="en-GB" sz="1400" b="0" i="0" dirty="0">
                <a:solidFill>
                  <a:srgbClr val="2A2A2A"/>
                </a:solidFill>
                <a:effectLst/>
                <a:latin typeface="Source Sans Pro" panose="020B0503030403020204" pitchFamily="34" charset="0"/>
              </a:rPr>
              <a:t>, Volume 38, Issue 17, 1 September 2022, Pages 4217–4219,)</a:t>
            </a:r>
            <a:endParaRPr lang="en-US" altLang="ko-KR" sz="1400" dirty="0"/>
          </a:p>
          <a:p>
            <a:pPr>
              <a:lnSpc>
                <a:spcPct val="90000"/>
              </a:lnSpc>
              <a:buFont typeface="Wingdings" charset="2"/>
              <a:buNone/>
            </a:pPr>
            <a:endParaRPr lang="en-US" altLang="ko-KR" sz="1800" dirty="0"/>
          </a:p>
          <a:p>
            <a:pPr>
              <a:lnSpc>
                <a:spcPct val="90000"/>
              </a:lnSpc>
            </a:pPr>
            <a:r>
              <a:rPr lang="en-US" altLang="ko-KR" sz="1800" dirty="0"/>
              <a:t>Redundant paths start and end at the same nodes</a:t>
            </a:r>
          </a:p>
          <a:p>
            <a:pPr>
              <a:lnSpc>
                <a:spcPct val="90000"/>
              </a:lnSpc>
            </a:pPr>
            <a:endParaRPr lang="en-US" altLang="ko-KR" dirty="0"/>
          </a:p>
          <a:p>
            <a:pPr>
              <a:lnSpc>
                <a:spcPct val="90000"/>
              </a:lnSpc>
            </a:pPr>
            <a:endParaRPr lang="en-US" altLang="ko-KR" sz="1800" dirty="0"/>
          </a:p>
          <a:p>
            <a:pPr>
              <a:lnSpc>
                <a:spcPct val="90000"/>
              </a:lnSpc>
            </a:pPr>
            <a:endParaRPr lang="en-US" altLang="ko-KR" dirty="0"/>
          </a:p>
          <a:p>
            <a:pPr>
              <a:lnSpc>
                <a:spcPct val="90000"/>
              </a:lnSpc>
            </a:pPr>
            <a:endParaRPr lang="en-US" altLang="ko-KR" sz="1800" dirty="0"/>
          </a:p>
          <a:p>
            <a:pPr>
              <a:lnSpc>
                <a:spcPct val="90000"/>
              </a:lnSpc>
            </a:pPr>
            <a:endParaRPr lang="en-US" altLang="ko-KR" sz="1800" dirty="0"/>
          </a:p>
          <a:p>
            <a:pPr algn="ctr">
              <a:lnSpc>
                <a:spcPct val="90000"/>
              </a:lnSpc>
            </a:pPr>
            <a:endParaRPr lang="en-US" altLang="ko-KR" sz="1800" dirty="0"/>
          </a:p>
          <a:p>
            <a:pPr>
              <a:lnSpc>
                <a:spcPct val="90000"/>
              </a:lnSpc>
            </a:pPr>
            <a:endParaRPr lang="en-US" altLang="ko-KR" sz="1800" dirty="0"/>
          </a:p>
          <a:p>
            <a:pPr>
              <a:lnSpc>
                <a:spcPct val="90000"/>
              </a:lnSpc>
            </a:pPr>
            <a:endParaRPr lang="en-US" altLang="ko-KR" sz="1800" dirty="0"/>
          </a:p>
          <a:p>
            <a:pPr>
              <a:lnSpc>
                <a:spcPct val="90000"/>
              </a:lnSpc>
            </a:pPr>
            <a:endParaRPr lang="en-US" altLang="ko-KR" sz="1800" dirty="0"/>
          </a:p>
          <a:p>
            <a:pPr>
              <a:lnSpc>
                <a:spcPct val="90000"/>
              </a:lnSpc>
            </a:pPr>
            <a:endParaRPr lang="en-US" altLang="ko-KR" sz="1800" dirty="0"/>
          </a:p>
          <a:p>
            <a:pPr>
              <a:lnSpc>
                <a:spcPct val="90000"/>
              </a:lnSpc>
            </a:pPr>
            <a:endParaRPr lang="en-US" altLang="ko-KR" sz="1800" dirty="0"/>
          </a:p>
        </p:txBody>
      </p:sp>
    </p:spTree>
    <p:extLst>
      <p:ext uri="{BB962C8B-B14F-4D97-AF65-F5344CB8AC3E}">
        <p14:creationId xmlns:p14="http://schemas.microsoft.com/office/powerpoint/2010/main" val="282538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51-mer assembly graph">
            <a:extLst>
              <a:ext uri="{FF2B5EF4-FFF2-40B4-BE49-F238E27FC236}">
                <a16:creationId xmlns:a16="http://schemas.microsoft.com/office/drawing/2014/main" id="{37E84D55-0F52-495A-8861-A4C55BE7935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211192" y="1996301"/>
            <a:ext cx="3714918" cy="301479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625816" y="180432"/>
            <a:ext cx="5956042" cy="590931"/>
          </a:xfrm>
        </p:spPr>
        <p:txBody>
          <a:bodyPr/>
          <a:lstStyle/>
          <a:p>
            <a:r>
              <a:rPr lang="en-GB" sz="3600" dirty="0"/>
              <a:t>4) </a:t>
            </a:r>
            <a:r>
              <a:rPr lang="en-GB" sz="3600" dirty="0" err="1"/>
              <a:t>Kmers</a:t>
            </a:r>
            <a:r>
              <a:rPr lang="en-GB" sz="3600" dirty="0"/>
              <a:t> and </a:t>
            </a:r>
            <a:r>
              <a:rPr lang="en-GB" sz="3600" i="1" dirty="0"/>
              <a:t>De Bruijn </a:t>
            </a:r>
            <a:r>
              <a:rPr lang="en-GB" sz="3600" dirty="0"/>
              <a:t>graph</a:t>
            </a:r>
          </a:p>
        </p:txBody>
      </p:sp>
      <p:sp>
        <p:nvSpPr>
          <p:cNvPr id="8" name="Content Placeholder 2"/>
          <p:cNvSpPr txBox="1">
            <a:spLocks/>
          </p:cNvSpPr>
          <p:nvPr/>
        </p:nvSpPr>
        <p:spPr>
          <a:xfrm>
            <a:off x="1143000" y="2005563"/>
            <a:ext cx="6781800" cy="900247"/>
          </a:xfrm>
          <a:prstGeom prst="rect">
            <a:avLst/>
          </a:prstGeom>
          <a:noFill/>
        </p:spPr>
        <p:txBody>
          <a:bodyPr vert="horz" lIns="68580" tIns="34290" rIns="68580" bIns="3429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defTabSz="342900">
              <a:buFont typeface="Arial" panose="020B0604020202020204" pitchFamily="34" charset="0"/>
              <a:buChar char="•"/>
            </a:pPr>
            <a:endParaRPr lang="en-GB" sz="1800" dirty="0">
              <a:solidFill>
                <a:prstClr val="black"/>
              </a:solidFill>
              <a:latin typeface="Calibri" panose="020F0502020204030204"/>
            </a:endParaRPr>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460202" y="1052553"/>
            <a:ext cx="6629400" cy="1699664"/>
          </a:xfrm>
          <a:prstGeom prst="rect">
            <a:avLst/>
          </a:prstGeom>
          <a:noFill/>
        </p:spPr>
        <p:txBody>
          <a:bodyPr vert="horz" lIns="68580" tIns="34290" rIns="68580" bIns="3429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defTabSz="342900">
              <a:buFont typeface="Arial" panose="020B0604020202020204" pitchFamily="34" charset="0"/>
              <a:buChar char="•"/>
            </a:pPr>
            <a:r>
              <a:rPr lang="en-GB" sz="1800" dirty="0">
                <a:solidFill>
                  <a:prstClr val="black"/>
                </a:solidFill>
                <a:latin typeface="Calibri" panose="020F0502020204030204"/>
              </a:rPr>
              <a:t>Real example of a graph (more of a hair ball!!)</a:t>
            </a:r>
          </a:p>
          <a:p>
            <a:pPr marL="214313" indent="-214313" defTabSz="342900">
              <a:buFont typeface="Arial" panose="020B0604020202020204" pitchFamily="34" charset="0"/>
              <a:buChar char="•"/>
            </a:pPr>
            <a:endParaRPr lang="en-GB" sz="1800" dirty="0">
              <a:solidFill>
                <a:prstClr val="black"/>
              </a:solidFill>
              <a:latin typeface="Calibri" panose="020F0502020204030204"/>
            </a:endParaRPr>
          </a:p>
        </p:txBody>
      </p:sp>
      <p:sp>
        <p:nvSpPr>
          <p:cNvPr id="5" name="Rectangle 4">
            <a:extLst>
              <a:ext uri="{FF2B5EF4-FFF2-40B4-BE49-F238E27FC236}">
                <a16:creationId xmlns:a16="http://schemas.microsoft.com/office/drawing/2014/main" id="{0855803B-2D6A-4953-B92C-08EC9267D512}"/>
              </a:ext>
            </a:extLst>
          </p:cNvPr>
          <p:cNvSpPr/>
          <p:nvPr/>
        </p:nvSpPr>
        <p:spPr>
          <a:xfrm>
            <a:off x="281564" y="6326763"/>
            <a:ext cx="8644546" cy="248209"/>
          </a:xfrm>
          <a:prstGeom prst="rect">
            <a:avLst/>
          </a:prstGeom>
        </p:spPr>
        <p:txBody>
          <a:bodyPr wrap="square">
            <a:spAutoFit/>
          </a:bodyPr>
          <a:lstStyle/>
          <a:p>
            <a:pPr defTabSz="685800"/>
            <a:r>
              <a:rPr lang="en-GB" sz="1013" dirty="0">
                <a:solidFill>
                  <a:srgbClr val="222222"/>
                </a:solidFill>
                <a:latin typeface="Arial" panose="020B0604020202020204" pitchFamily="34" charset="0"/>
              </a:rPr>
              <a:t>Sohn, J.I. and Nam, J.W., 2018. The present and future of de novo whole-genome assembly. </a:t>
            </a:r>
            <a:r>
              <a:rPr lang="en-GB" sz="1013" i="1" dirty="0">
                <a:solidFill>
                  <a:srgbClr val="222222"/>
                </a:solidFill>
                <a:latin typeface="Arial" panose="020B0604020202020204" pitchFamily="34" charset="0"/>
              </a:rPr>
              <a:t>Briefings in bioinformatics</a:t>
            </a:r>
            <a:r>
              <a:rPr lang="en-GB" sz="1013" dirty="0">
                <a:solidFill>
                  <a:srgbClr val="222222"/>
                </a:solidFill>
                <a:latin typeface="Arial" panose="020B0604020202020204" pitchFamily="34" charset="0"/>
              </a:rPr>
              <a:t>, </a:t>
            </a:r>
            <a:r>
              <a:rPr lang="en-GB" sz="1013" i="1" dirty="0">
                <a:solidFill>
                  <a:srgbClr val="222222"/>
                </a:solidFill>
                <a:latin typeface="Arial" panose="020B0604020202020204" pitchFamily="34" charset="0"/>
              </a:rPr>
              <a:t>19</a:t>
            </a:r>
            <a:r>
              <a:rPr lang="en-GB" sz="1013" dirty="0">
                <a:solidFill>
                  <a:srgbClr val="222222"/>
                </a:solidFill>
                <a:latin typeface="Arial" panose="020B0604020202020204" pitchFamily="34" charset="0"/>
              </a:rPr>
              <a:t>(1), pp.23-40.</a:t>
            </a:r>
            <a:endParaRPr lang="en-GB" sz="1013" dirty="0">
              <a:solidFill>
                <a:prstClr val="black"/>
              </a:solidFill>
              <a:latin typeface="Calibri" panose="020F0502020204030204"/>
            </a:endParaRPr>
          </a:p>
        </p:txBody>
      </p:sp>
      <p:pic>
        <p:nvPicPr>
          <p:cNvPr id="6" name="Picture 4">
            <a:extLst>
              <a:ext uri="{FF2B5EF4-FFF2-40B4-BE49-F238E27FC236}">
                <a16:creationId xmlns:a16="http://schemas.microsoft.com/office/drawing/2014/main" id="{0A615301-3952-4569-8B0C-FA18E950DD7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1689" y="2324428"/>
            <a:ext cx="4898011" cy="293115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DF8979A-FA0C-4245-BD54-6F6797D51426}"/>
              </a:ext>
            </a:extLst>
          </p:cNvPr>
          <p:cNvSpPr/>
          <p:nvPr/>
        </p:nvSpPr>
        <p:spPr>
          <a:xfrm>
            <a:off x="5973857" y="5136427"/>
            <a:ext cx="2609372" cy="346249"/>
          </a:xfrm>
          <a:prstGeom prst="rect">
            <a:avLst/>
          </a:prstGeom>
        </p:spPr>
        <p:txBody>
          <a:bodyPr wrap="square">
            <a:spAutoFit/>
          </a:bodyPr>
          <a:lstStyle/>
          <a:p>
            <a:pPr defTabSz="685800"/>
            <a:r>
              <a:rPr lang="en-GB" sz="825" dirty="0">
                <a:solidFill>
                  <a:prstClr val="black"/>
                </a:solidFill>
                <a:latin typeface="Calibri" panose="020F0502020204030204"/>
              </a:rPr>
              <a:t>https://holtlab.net/2015/02/25/bandage-view-and-navigate-assembly-graphs/</a:t>
            </a:r>
          </a:p>
        </p:txBody>
      </p:sp>
      <p:cxnSp>
        <p:nvCxnSpPr>
          <p:cNvPr id="3" name="Straight Arrow Connector 2">
            <a:extLst>
              <a:ext uri="{FF2B5EF4-FFF2-40B4-BE49-F238E27FC236}">
                <a16:creationId xmlns:a16="http://schemas.microsoft.com/office/drawing/2014/main" id="{4A358829-D2FD-49FF-876D-7E0AD7DD1430}"/>
              </a:ext>
            </a:extLst>
          </p:cNvPr>
          <p:cNvCxnSpPr>
            <a:cxnSpLocks/>
          </p:cNvCxnSpPr>
          <p:nvPr/>
        </p:nvCxnSpPr>
        <p:spPr>
          <a:xfrm>
            <a:off x="3821894" y="1602419"/>
            <a:ext cx="1906017" cy="10217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08D7351F-F9D0-A20B-777F-A5E5166B9F2A}"/>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7099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672814-0104-3D19-A763-6228DF6D63C5}"/>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367162" y="170820"/>
            <a:ext cx="8409675" cy="840230"/>
          </a:xfrm>
        </p:spPr>
        <p:txBody>
          <a:bodyPr/>
          <a:lstStyle/>
          <a:p>
            <a:r>
              <a:rPr lang="en-GB" dirty="0"/>
              <a:t>4) </a:t>
            </a:r>
            <a:r>
              <a:rPr lang="en-GB" dirty="0" err="1"/>
              <a:t>Kmers</a:t>
            </a:r>
            <a:r>
              <a:rPr lang="en-GB" dirty="0"/>
              <a:t> and </a:t>
            </a:r>
            <a:r>
              <a:rPr lang="en-GB" i="1" dirty="0"/>
              <a:t>De Bruijn </a:t>
            </a:r>
            <a:r>
              <a:rPr lang="en-GB" dirty="0"/>
              <a:t>graph – </a:t>
            </a:r>
            <a:r>
              <a:rPr lang="en-GB" dirty="0" err="1"/>
              <a:t>kmer</a:t>
            </a:r>
            <a:r>
              <a:rPr lang="en-GB" dirty="0"/>
              <a:t> value depends on your data and organism</a:t>
            </a:r>
          </a:p>
        </p:txBody>
      </p:sp>
      <p:sp>
        <p:nvSpPr>
          <p:cNvPr id="8" name="Content Placeholder 2"/>
          <p:cNvSpPr txBox="1">
            <a:spLocks/>
          </p:cNvSpPr>
          <p:nvPr/>
        </p:nvSpPr>
        <p:spPr>
          <a:xfrm>
            <a:off x="1143000" y="2005563"/>
            <a:ext cx="6781800" cy="900247"/>
          </a:xfrm>
          <a:prstGeom prst="rect">
            <a:avLst/>
          </a:prstGeom>
          <a:noFill/>
        </p:spPr>
        <p:txBody>
          <a:bodyPr vert="horz" lIns="68580" tIns="34290" rIns="68580" bIns="3429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defTabSz="342900">
              <a:buFont typeface="Arial" panose="020B0604020202020204" pitchFamily="34" charset="0"/>
              <a:buChar char="•"/>
            </a:pPr>
            <a:endParaRPr lang="en-GB" sz="1800" dirty="0">
              <a:solidFill>
                <a:prstClr val="black"/>
              </a:solidFill>
              <a:latin typeface="Calibri" panose="020F0502020204030204"/>
            </a:endParaRPr>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452761" y="1180730"/>
            <a:ext cx="4741525" cy="4634141"/>
          </a:xfrm>
          <a:prstGeom prst="rect">
            <a:avLst/>
          </a:prstGeom>
          <a:noFill/>
        </p:spPr>
        <p:txBody>
          <a:bodyPr vert="horz" lIns="68580" tIns="34290" rIns="68580" bIns="3429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defTabSz="342900">
              <a:buFont typeface="Arial" panose="020B0604020202020204" pitchFamily="34" charset="0"/>
              <a:buChar char="•"/>
            </a:pPr>
            <a:r>
              <a:rPr lang="en-GB" sz="1800" b="1" dirty="0">
                <a:solidFill>
                  <a:prstClr val="black"/>
                </a:solidFill>
                <a:latin typeface="Calibri" panose="020F0502020204030204"/>
              </a:rPr>
              <a:t>A </a:t>
            </a:r>
            <a:r>
              <a:rPr lang="en-GB" sz="1800" b="1" dirty="0" err="1">
                <a:solidFill>
                  <a:prstClr val="black"/>
                </a:solidFill>
                <a:latin typeface="Calibri" panose="020F0502020204030204"/>
              </a:rPr>
              <a:t>kmer</a:t>
            </a:r>
            <a:r>
              <a:rPr lang="en-GB" sz="1800" b="1" dirty="0">
                <a:solidFill>
                  <a:prstClr val="black"/>
                </a:solidFill>
                <a:latin typeface="Calibri" panose="020F0502020204030204"/>
              </a:rPr>
              <a:t> too small </a:t>
            </a:r>
            <a:r>
              <a:rPr lang="en-GB" sz="1800" dirty="0">
                <a:solidFill>
                  <a:prstClr val="black"/>
                </a:solidFill>
                <a:latin typeface="Calibri" panose="020F0502020204030204"/>
              </a:rPr>
              <a:t>results in too many nodes and edges are there are not enough unique </a:t>
            </a:r>
            <a:r>
              <a:rPr lang="en-GB" sz="1800" dirty="0" err="1">
                <a:solidFill>
                  <a:prstClr val="black"/>
                </a:solidFill>
                <a:latin typeface="Calibri" panose="020F0502020204030204"/>
              </a:rPr>
              <a:t>kmers</a:t>
            </a:r>
            <a:r>
              <a:rPr lang="en-GB" sz="1800" dirty="0">
                <a:solidFill>
                  <a:prstClr val="black"/>
                </a:solidFill>
                <a:latin typeface="Calibri" panose="020F0502020204030204"/>
              </a:rPr>
              <a:t> for the assembler. </a:t>
            </a:r>
          </a:p>
          <a:p>
            <a:pPr marL="214313" indent="-214313" defTabSz="342900">
              <a:buFont typeface="Arial" panose="020B0604020202020204" pitchFamily="34" charset="0"/>
              <a:buChar char="•"/>
            </a:pPr>
            <a:endParaRPr lang="en-GB" sz="1800" dirty="0">
              <a:solidFill>
                <a:prstClr val="black"/>
              </a:solidFill>
              <a:latin typeface="Calibri" panose="020F0502020204030204"/>
            </a:endParaRPr>
          </a:p>
          <a:p>
            <a:pPr marL="214313" indent="-214313" defTabSz="342900">
              <a:buFont typeface="Arial" panose="020B0604020202020204" pitchFamily="34" charset="0"/>
              <a:buChar char="•"/>
            </a:pPr>
            <a:r>
              <a:rPr lang="en-GB" sz="1800" dirty="0">
                <a:solidFill>
                  <a:prstClr val="black"/>
                </a:solidFill>
                <a:latin typeface="Calibri" panose="020F0502020204030204"/>
              </a:rPr>
              <a:t>In contrast </a:t>
            </a:r>
            <a:r>
              <a:rPr lang="en-GB" sz="1800" b="1" dirty="0">
                <a:solidFill>
                  <a:prstClr val="black"/>
                </a:solidFill>
                <a:latin typeface="Calibri" panose="020F0502020204030204"/>
              </a:rPr>
              <a:t>a </a:t>
            </a:r>
            <a:r>
              <a:rPr lang="en-GB" sz="1800" b="1" dirty="0" err="1">
                <a:solidFill>
                  <a:prstClr val="black"/>
                </a:solidFill>
                <a:latin typeface="Calibri" panose="020F0502020204030204"/>
              </a:rPr>
              <a:t>kmer</a:t>
            </a:r>
            <a:r>
              <a:rPr lang="en-GB" sz="1800" b="1" dirty="0">
                <a:solidFill>
                  <a:prstClr val="black"/>
                </a:solidFill>
                <a:latin typeface="Calibri" panose="020F0502020204030204"/>
              </a:rPr>
              <a:t> too high </a:t>
            </a:r>
            <a:r>
              <a:rPr lang="en-GB" sz="1800" dirty="0">
                <a:solidFill>
                  <a:prstClr val="black"/>
                </a:solidFill>
                <a:latin typeface="Calibri" panose="020F0502020204030204"/>
              </a:rPr>
              <a:t>can lead to not enough coverage and too many unique </a:t>
            </a:r>
            <a:r>
              <a:rPr lang="en-GB" sz="1800" dirty="0" err="1">
                <a:solidFill>
                  <a:prstClr val="black"/>
                </a:solidFill>
                <a:latin typeface="Calibri" panose="020F0502020204030204"/>
              </a:rPr>
              <a:t>kmer</a:t>
            </a:r>
            <a:r>
              <a:rPr lang="en-GB" sz="1800" dirty="0">
                <a:solidFill>
                  <a:prstClr val="black"/>
                </a:solidFill>
                <a:latin typeface="Calibri" panose="020F0502020204030204"/>
              </a:rPr>
              <a:t> to join the sequences together leading to a very fragmented assembly</a:t>
            </a:r>
          </a:p>
          <a:p>
            <a:pPr marL="214313" indent="-214313" defTabSz="342900">
              <a:buFont typeface="Arial" panose="020B0604020202020204" pitchFamily="34" charset="0"/>
              <a:buChar char="•"/>
            </a:pPr>
            <a:endParaRPr lang="en-GB" sz="1800" dirty="0">
              <a:solidFill>
                <a:prstClr val="black"/>
              </a:solidFill>
              <a:latin typeface="Calibri" panose="020F0502020204030204"/>
            </a:endParaRPr>
          </a:p>
          <a:p>
            <a:pPr marL="214313" indent="-214313" defTabSz="342900">
              <a:buFont typeface="Arial" panose="020B0604020202020204" pitchFamily="34" charset="0"/>
              <a:buChar char="•"/>
            </a:pPr>
            <a:r>
              <a:rPr lang="en-GB" sz="1800" dirty="0">
                <a:solidFill>
                  <a:prstClr val="black"/>
                </a:solidFill>
                <a:latin typeface="Calibri" panose="020F0502020204030204"/>
              </a:rPr>
              <a:t>Pick the best: depends on coverage and genome size, read length, quality. </a:t>
            </a:r>
            <a:r>
              <a:rPr lang="en-GB" sz="1800" dirty="0" err="1">
                <a:solidFill>
                  <a:prstClr val="black"/>
                </a:solidFill>
                <a:latin typeface="Calibri" panose="020F0502020204030204"/>
              </a:rPr>
              <a:t>Kmergenie</a:t>
            </a:r>
            <a:r>
              <a:rPr lang="en-GB" sz="1800" dirty="0">
                <a:solidFill>
                  <a:prstClr val="black"/>
                </a:solidFill>
                <a:latin typeface="Calibri" panose="020F0502020204030204"/>
              </a:rPr>
              <a:t>!</a:t>
            </a:r>
          </a:p>
          <a:p>
            <a:pPr marL="214313" indent="-214313" defTabSz="342900">
              <a:buFont typeface="Arial" panose="020B0604020202020204" pitchFamily="34" charset="0"/>
              <a:buChar char="•"/>
            </a:pPr>
            <a:endParaRPr lang="en-GB" sz="1800" dirty="0">
              <a:solidFill>
                <a:prstClr val="black"/>
              </a:solidFill>
              <a:latin typeface="Calibri" panose="020F0502020204030204"/>
            </a:endParaRPr>
          </a:p>
          <a:p>
            <a:pPr marL="214313" indent="-214313" defTabSz="342900">
              <a:buFont typeface="Arial" panose="020B0604020202020204" pitchFamily="34" charset="0"/>
              <a:buChar char="•"/>
            </a:pPr>
            <a:endParaRPr lang="en-GB" sz="1800" dirty="0">
              <a:solidFill>
                <a:prstClr val="black"/>
              </a:solidFill>
              <a:latin typeface="Calibri" panose="020F0502020204030204"/>
            </a:endParaRPr>
          </a:p>
        </p:txBody>
      </p:sp>
      <p:pic>
        <p:nvPicPr>
          <p:cNvPr id="11" name="Picture 2" descr="51-mer assembly graph">
            <a:extLst>
              <a:ext uri="{FF2B5EF4-FFF2-40B4-BE49-F238E27FC236}">
                <a16:creationId xmlns:a16="http://schemas.microsoft.com/office/drawing/2014/main" id="{DA4FC037-C339-4D36-B381-BEB8A3AE6BE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568836" y="745725"/>
            <a:ext cx="2776174" cy="22529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91-mer assembly graph">
            <a:extLst>
              <a:ext uri="{FF2B5EF4-FFF2-40B4-BE49-F238E27FC236}">
                <a16:creationId xmlns:a16="http://schemas.microsoft.com/office/drawing/2014/main" id="{8CB6DC61-54AA-49F4-8FEB-13B3A9FCE4B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68836" y="3342824"/>
            <a:ext cx="3256219" cy="309770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9213BBE0-C79A-4CCC-82EB-ED63DEEC3D42}"/>
              </a:ext>
            </a:extLst>
          </p:cNvPr>
          <p:cNvCxnSpPr/>
          <p:nvPr/>
        </p:nvCxnSpPr>
        <p:spPr>
          <a:xfrm>
            <a:off x="4947516" y="1629289"/>
            <a:ext cx="573102" cy="76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98E6DE1-7244-41CA-BCF0-AE19BB9C3B55}"/>
              </a:ext>
            </a:extLst>
          </p:cNvPr>
          <p:cNvCxnSpPr>
            <a:cxnSpLocks/>
          </p:cNvCxnSpPr>
          <p:nvPr/>
        </p:nvCxnSpPr>
        <p:spPr>
          <a:xfrm>
            <a:off x="4904311" y="3429000"/>
            <a:ext cx="528823" cy="2374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1402E64F-98D0-4403-9DFC-22F7171B1178}"/>
              </a:ext>
            </a:extLst>
          </p:cNvPr>
          <p:cNvSpPr/>
          <p:nvPr/>
        </p:nvSpPr>
        <p:spPr>
          <a:xfrm>
            <a:off x="452761" y="6529061"/>
            <a:ext cx="4025871" cy="253916"/>
          </a:xfrm>
          <a:prstGeom prst="rect">
            <a:avLst/>
          </a:prstGeom>
        </p:spPr>
        <p:txBody>
          <a:bodyPr wrap="square">
            <a:spAutoFit/>
          </a:bodyPr>
          <a:lstStyle/>
          <a:p>
            <a:pPr defTabSz="685800"/>
            <a:r>
              <a:rPr lang="en-GB" sz="1050" dirty="0">
                <a:solidFill>
                  <a:prstClr val="black"/>
                </a:solidFill>
                <a:latin typeface="Calibri" panose="020F0502020204030204"/>
              </a:rPr>
              <a:t>https://github.com/rrwick/Bandage/wiki/Effect-of-kmer-size</a:t>
            </a:r>
          </a:p>
        </p:txBody>
      </p:sp>
    </p:spTree>
    <p:extLst>
      <p:ext uri="{BB962C8B-B14F-4D97-AF65-F5344CB8AC3E}">
        <p14:creationId xmlns:p14="http://schemas.microsoft.com/office/powerpoint/2010/main" val="194638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93979" y="281178"/>
            <a:ext cx="5956042" cy="466281"/>
          </a:xfrm>
        </p:spPr>
        <p:txBody>
          <a:bodyPr/>
          <a:lstStyle/>
          <a:p>
            <a:r>
              <a:rPr lang="en-GB" dirty="0"/>
              <a:t>4) </a:t>
            </a:r>
            <a:r>
              <a:rPr lang="en-GB" dirty="0" err="1"/>
              <a:t>Kmers</a:t>
            </a:r>
            <a:r>
              <a:rPr lang="en-GB" dirty="0"/>
              <a:t> and </a:t>
            </a:r>
            <a:r>
              <a:rPr lang="en-GB" i="1" dirty="0"/>
              <a:t>De Bruijn </a:t>
            </a:r>
            <a:r>
              <a:rPr lang="en-GB" dirty="0"/>
              <a:t>graph</a:t>
            </a:r>
          </a:p>
        </p:txBody>
      </p:sp>
      <p:sp>
        <p:nvSpPr>
          <p:cNvPr id="8" name="Content Placeholder 2"/>
          <p:cNvSpPr txBox="1">
            <a:spLocks/>
          </p:cNvSpPr>
          <p:nvPr/>
        </p:nvSpPr>
        <p:spPr>
          <a:xfrm>
            <a:off x="1143000" y="2005563"/>
            <a:ext cx="6781800" cy="900247"/>
          </a:xfrm>
          <a:prstGeom prst="rect">
            <a:avLst/>
          </a:prstGeom>
          <a:noFill/>
        </p:spPr>
        <p:txBody>
          <a:bodyPr vert="horz" lIns="68580" tIns="34290" rIns="68580" bIns="3429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defTabSz="342900">
              <a:buFont typeface="Arial" panose="020B0604020202020204" pitchFamily="34" charset="0"/>
              <a:buChar char="•"/>
            </a:pPr>
            <a:endParaRPr lang="en-GB" sz="1800" dirty="0">
              <a:solidFill>
                <a:prstClr val="black"/>
              </a:solidFill>
              <a:latin typeface="Calibri" panose="020F0502020204030204"/>
            </a:endParaRPr>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404144" y="1432892"/>
            <a:ext cx="4025871" cy="3570833"/>
          </a:xfrm>
          <a:prstGeom prst="rect">
            <a:avLst/>
          </a:prstGeom>
          <a:noFill/>
        </p:spPr>
        <p:txBody>
          <a:bodyPr vert="horz" lIns="68580" tIns="34290" rIns="68580" bIns="3429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defTabSz="342900">
              <a:buFont typeface="Arial" panose="020B0604020202020204" pitchFamily="34" charset="0"/>
              <a:buChar char="•"/>
            </a:pPr>
            <a:r>
              <a:rPr lang="en-GB" sz="1800" dirty="0" err="1">
                <a:solidFill>
                  <a:prstClr val="black"/>
                </a:solidFill>
                <a:latin typeface="Calibri" panose="020F0502020204030204"/>
              </a:rPr>
              <a:t>kmer</a:t>
            </a:r>
            <a:r>
              <a:rPr lang="en-GB" sz="1800" dirty="0">
                <a:solidFill>
                  <a:prstClr val="black"/>
                </a:solidFill>
                <a:latin typeface="Calibri" panose="020F0502020204030204"/>
              </a:rPr>
              <a:t> too small (k=19)</a:t>
            </a:r>
          </a:p>
          <a:p>
            <a:pPr marL="214313" indent="-214313" defTabSz="342900">
              <a:buFont typeface="Arial" panose="020B0604020202020204" pitchFamily="34" charset="0"/>
              <a:buChar char="•"/>
            </a:pPr>
            <a:r>
              <a:rPr lang="en-GB" sz="1800" dirty="0" err="1">
                <a:solidFill>
                  <a:prstClr val="black"/>
                </a:solidFill>
                <a:latin typeface="Calibri" panose="020F0502020204030204"/>
              </a:rPr>
              <a:t>kmer</a:t>
            </a:r>
            <a:r>
              <a:rPr lang="en-GB" sz="1800" dirty="0">
                <a:solidFill>
                  <a:prstClr val="black"/>
                </a:solidFill>
                <a:latin typeface="Calibri" panose="020F0502020204030204"/>
              </a:rPr>
              <a:t> too big (k=127)</a:t>
            </a:r>
          </a:p>
          <a:p>
            <a:pPr marL="0" indent="0" defTabSz="342900">
              <a:buNone/>
            </a:pPr>
            <a:endParaRPr lang="en-GB" sz="1800" dirty="0">
              <a:solidFill>
                <a:prstClr val="black"/>
              </a:solidFill>
              <a:latin typeface="Calibri" panose="020F0502020204030204"/>
            </a:endParaRPr>
          </a:p>
          <a:p>
            <a:pPr marL="214313" indent="-214313" defTabSz="342900">
              <a:buFont typeface="Arial" panose="020B0604020202020204" pitchFamily="34" charset="0"/>
              <a:buChar char="•"/>
            </a:pPr>
            <a:r>
              <a:rPr lang="en-GB" sz="1800" b="1" dirty="0">
                <a:solidFill>
                  <a:prstClr val="black"/>
                </a:solidFill>
                <a:latin typeface="Calibri" panose="020F0502020204030204"/>
              </a:rPr>
              <a:t>~optimal (k=53)</a:t>
            </a:r>
          </a:p>
          <a:p>
            <a:pPr marL="0" indent="0" defTabSz="342900">
              <a:buNone/>
            </a:pPr>
            <a:r>
              <a:rPr lang="en-GB" sz="1800" b="1" dirty="0">
                <a:solidFill>
                  <a:prstClr val="black"/>
                </a:solidFill>
                <a:latin typeface="Calibri" panose="020F0502020204030204"/>
              </a:rPr>
              <a:t> (</a:t>
            </a:r>
            <a:r>
              <a:rPr lang="en-GB" sz="1800" b="1" dirty="0" err="1">
                <a:solidFill>
                  <a:prstClr val="black"/>
                </a:solidFill>
                <a:latin typeface="Calibri" panose="020F0502020204030204"/>
              </a:rPr>
              <a:t>ish</a:t>
            </a:r>
            <a:r>
              <a:rPr lang="en-GB" sz="1800" b="1" dirty="0">
                <a:solidFill>
                  <a:prstClr val="black"/>
                </a:solidFill>
                <a:latin typeface="Calibri" panose="020F0502020204030204"/>
              </a:rPr>
              <a:t>, </a:t>
            </a:r>
            <a:r>
              <a:rPr lang="en-GB" sz="1800" b="1" u="sng" dirty="0">
                <a:solidFill>
                  <a:prstClr val="black"/>
                </a:solidFill>
                <a:latin typeface="Calibri" panose="020F0502020204030204"/>
              </a:rPr>
              <a:t>for this data</a:t>
            </a:r>
            <a:r>
              <a:rPr lang="en-GB" sz="1800" b="1" dirty="0">
                <a:solidFill>
                  <a:prstClr val="black"/>
                </a:solidFill>
                <a:latin typeface="Calibri" panose="020F0502020204030204"/>
              </a:rPr>
              <a:t>)</a:t>
            </a:r>
          </a:p>
          <a:p>
            <a:pPr marL="214313" indent="-214313" defTabSz="342900">
              <a:buFont typeface="Arial" panose="020B0604020202020204" pitchFamily="34" charset="0"/>
              <a:buChar char="•"/>
            </a:pPr>
            <a:endParaRPr lang="en-GB" sz="1800" dirty="0">
              <a:solidFill>
                <a:prstClr val="black"/>
              </a:solidFill>
              <a:latin typeface="Calibri" panose="020F0502020204030204"/>
            </a:endParaRPr>
          </a:p>
          <a:p>
            <a:pPr marL="214313" indent="-214313" defTabSz="342900">
              <a:buFont typeface="Arial" panose="020B0604020202020204" pitchFamily="34" charset="0"/>
              <a:buChar char="•"/>
            </a:pPr>
            <a:endParaRPr lang="en-GB" sz="1800" dirty="0">
              <a:solidFill>
                <a:prstClr val="black"/>
              </a:solidFill>
              <a:latin typeface="Calibri" panose="020F0502020204030204"/>
            </a:endParaRPr>
          </a:p>
        </p:txBody>
      </p:sp>
      <p:pic>
        <p:nvPicPr>
          <p:cNvPr id="11" name="Picture 2" descr="51-mer assembly graph">
            <a:extLst>
              <a:ext uri="{FF2B5EF4-FFF2-40B4-BE49-F238E27FC236}">
                <a16:creationId xmlns:a16="http://schemas.microsoft.com/office/drawing/2014/main" id="{DA4FC037-C339-4D36-B381-BEB8A3AE6BE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11596" y="1006231"/>
            <a:ext cx="1949505" cy="15820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91-mer assembly graph">
            <a:extLst>
              <a:ext uri="{FF2B5EF4-FFF2-40B4-BE49-F238E27FC236}">
                <a16:creationId xmlns:a16="http://schemas.microsoft.com/office/drawing/2014/main" id="{8CB6DC61-54AA-49F4-8FEB-13B3A9FCE4B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75238" y="3346249"/>
            <a:ext cx="2800349" cy="266402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9213BBE0-C79A-4CCC-82EB-ED63DEEC3D42}"/>
              </a:ext>
            </a:extLst>
          </p:cNvPr>
          <p:cNvCxnSpPr>
            <a:cxnSpLocks/>
          </p:cNvCxnSpPr>
          <p:nvPr/>
        </p:nvCxnSpPr>
        <p:spPr>
          <a:xfrm>
            <a:off x="3951366" y="1774743"/>
            <a:ext cx="6304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98E6DE1-7244-41CA-BCF0-AE19BB9C3B55}"/>
              </a:ext>
            </a:extLst>
          </p:cNvPr>
          <p:cNvCxnSpPr>
            <a:cxnSpLocks/>
          </p:cNvCxnSpPr>
          <p:nvPr/>
        </p:nvCxnSpPr>
        <p:spPr>
          <a:xfrm>
            <a:off x="3460673" y="2221230"/>
            <a:ext cx="1111327" cy="684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1402E64F-98D0-4403-9DFC-22F7171B1178}"/>
              </a:ext>
            </a:extLst>
          </p:cNvPr>
          <p:cNvSpPr/>
          <p:nvPr/>
        </p:nvSpPr>
        <p:spPr>
          <a:xfrm>
            <a:off x="790416" y="6279693"/>
            <a:ext cx="5912225" cy="276999"/>
          </a:xfrm>
          <a:prstGeom prst="rect">
            <a:avLst/>
          </a:prstGeom>
        </p:spPr>
        <p:txBody>
          <a:bodyPr wrap="square">
            <a:spAutoFit/>
          </a:bodyPr>
          <a:lstStyle/>
          <a:p>
            <a:pPr defTabSz="685800"/>
            <a:r>
              <a:rPr lang="en-GB" sz="1200" b="1" dirty="0">
                <a:solidFill>
                  <a:prstClr val="black"/>
                </a:solidFill>
                <a:latin typeface="Calibri" panose="020F0502020204030204"/>
                <a:hlinkClick r:id="rId4"/>
              </a:rPr>
              <a:t>https://github.com/rrwick/Bandage/wiki/Effect-of-kmer-size</a:t>
            </a:r>
            <a:r>
              <a:rPr lang="en-GB" sz="1200" b="1" dirty="0">
                <a:solidFill>
                  <a:prstClr val="black"/>
                </a:solidFill>
                <a:latin typeface="Calibri" panose="020F0502020204030204"/>
              </a:rPr>
              <a:t>     &lt;- essential reading</a:t>
            </a:r>
          </a:p>
        </p:txBody>
      </p:sp>
      <p:pic>
        <p:nvPicPr>
          <p:cNvPr id="4102" name="Picture 6" descr="71-mer assembly graph">
            <a:extLst>
              <a:ext uri="{FF2B5EF4-FFF2-40B4-BE49-F238E27FC236}">
                <a16:creationId xmlns:a16="http://schemas.microsoft.com/office/drawing/2014/main" id="{0145BAC5-BC97-40B8-9EB7-5FDA325E0F2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143000" y="3502082"/>
            <a:ext cx="2520172" cy="22293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308F705-5D6F-461F-8D62-820F45D5714D}"/>
              </a:ext>
            </a:extLst>
          </p:cNvPr>
          <p:cNvCxnSpPr>
            <a:cxnSpLocks/>
          </p:cNvCxnSpPr>
          <p:nvPr/>
        </p:nvCxnSpPr>
        <p:spPr>
          <a:xfrm>
            <a:off x="2447108" y="3219453"/>
            <a:ext cx="0" cy="4953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Rectangle 1">
            <a:extLst>
              <a:ext uri="{FF2B5EF4-FFF2-40B4-BE49-F238E27FC236}">
                <a16:creationId xmlns:a16="http://schemas.microsoft.com/office/drawing/2014/main" id="{96C7EBA1-79C4-4FEB-FF3A-1CDAEF18B22E}"/>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3056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85725" y="327344"/>
            <a:ext cx="7705514" cy="840230"/>
          </a:xfrm>
        </p:spPr>
        <p:txBody>
          <a:bodyPr/>
          <a:lstStyle/>
          <a:p>
            <a:r>
              <a:rPr lang="en-GB" dirty="0"/>
              <a:t>4)  Draw your own graphs -  when it come to the actual work</a:t>
            </a:r>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579122" y="1472752"/>
            <a:ext cx="7635956" cy="3570833"/>
          </a:xfrm>
          <a:prstGeom prst="rect">
            <a:avLst/>
          </a:prstGeom>
          <a:noFill/>
        </p:spPr>
        <p:txBody>
          <a:bodyPr vert="horz" lIns="68580" tIns="34290" rIns="68580" bIns="3429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defTabSz="342900">
              <a:buFont typeface="Arial" panose="020B0604020202020204" pitchFamily="34" charset="0"/>
              <a:buChar char="•"/>
            </a:pPr>
            <a:r>
              <a:rPr lang="en-GB" sz="1800" dirty="0">
                <a:solidFill>
                  <a:prstClr val="black"/>
                </a:solidFill>
                <a:latin typeface="Calibri" panose="020F0502020204030204"/>
                <a:hlinkClick r:id="rId2"/>
              </a:rPr>
              <a:t>http://rrwick.github.io/Bandage/</a:t>
            </a:r>
            <a:endParaRPr lang="en-GB" sz="1800" dirty="0">
              <a:solidFill>
                <a:prstClr val="black"/>
              </a:solidFill>
              <a:latin typeface="Calibri" panose="020F0502020204030204"/>
            </a:endParaRPr>
          </a:p>
          <a:p>
            <a:pPr marL="214313" indent="-214313" defTabSz="342900">
              <a:buFont typeface="Arial" panose="020B0604020202020204" pitchFamily="34" charset="0"/>
              <a:buChar char="•"/>
            </a:pPr>
            <a:r>
              <a:rPr lang="en-GB" sz="1800" b="1" dirty="0">
                <a:solidFill>
                  <a:prstClr val="black"/>
                </a:solidFill>
                <a:latin typeface="Calibri" panose="020F0502020204030204"/>
              </a:rPr>
              <a:t>How: </a:t>
            </a:r>
            <a:r>
              <a:rPr lang="en-GB" sz="1800" dirty="0">
                <a:solidFill>
                  <a:prstClr val="black"/>
                </a:solidFill>
                <a:latin typeface="Calibri" panose="020F0502020204030204"/>
                <a:hlinkClick r:id="rId3"/>
              </a:rPr>
              <a:t>https://github.com/rrwick/Bandage/wiki/Getting-started</a:t>
            </a:r>
            <a:endParaRPr lang="en-GB" sz="1800" dirty="0">
              <a:solidFill>
                <a:prstClr val="black"/>
              </a:solidFill>
              <a:latin typeface="Calibri" panose="020F0502020204030204"/>
            </a:endParaRPr>
          </a:p>
          <a:p>
            <a:pPr marL="214313" indent="-214313" defTabSz="342900">
              <a:buFont typeface="Arial" panose="020B0604020202020204" pitchFamily="34" charset="0"/>
              <a:buChar char="•"/>
            </a:pPr>
            <a:r>
              <a:rPr lang="en-GB" sz="1800" dirty="0">
                <a:solidFill>
                  <a:prstClr val="black"/>
                </a:solidFill>
                <a:latin typeface="Calibri" panose="020F0502020204030204"/>
              </a:rPr>
              <a:t>Use the graphs in the graphs folder (our dataset!)</a:t>
            </a:r>
          </a:p>
          <a:p>
            <a:pPr marL="214313" indent="-214313" defTabSz="342900">
              <a:buFont typeface="Arial" panose="020B0604020202020204" pitchFamily="34" charset="0"/>
              <a:buChar char="•"/>
            </a:pPr>
            <a:endParaRPr lang="en-GB" sz="1800" dirty="0">
              <a:solidFill>
                <a:prstClr val="black"/>
              </a:solidFill>
              <a:latin typeface="Calibri" panose="020F0502020204030204"/>
            </a:endParaRPr>
          </a:p>
        </p:txBody>
      </p:sp>
      <p:pic>
        <p:nvPicPr>
          <p:cNvPr id="3" name="Picture 2" descr="A picture containing kite, field, flying&#10;&#10;Description automatically generated">
            <a:extLst>
              <a:ext uri="{FF2B5EF4-FFF2-40B4-BE49-F238E27FC236}">
                <a16:creationId xmlns:a16="http://schemas.microsoft.com/office/drawing/2014/main" id="{25DE0810-5461-4141-B176-7503863E4A78}"/>
              </a:ext>
            </a:extLst>
          </p:cNvPr>
          <p:cNvPicPr>
            <a:picLocks noChangeAspect="1"/>
          </p:cNvPicPr>
          <p:nvPr/>
        </p:nvPicPr>
        <p:blipFill>
          <a:blip r:embed="rId4" cstate="screen">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1910601" y="3615690"/>
            <a:ext cx="1939925" cy="1790700"/>
          </a:xfrm>
          <a:prstGeom prst="rect">
            <a:avLst/>
          </a:prstGeom>
        </p:spPr>
      </p:pic>
      <p:pic>
        <p:nvPicPr>
          <p:cNvPr id="7" name="Picture 6" descr="Diagram&#10;&#10;Description automatically generated">
            <a:extLst>
              <a:ext uri="{FF2B5EF4-FFF2-40B4-BE49-F238E27FC236}">
                <a16:creationId xmlns:a16="http://schemas.microsoft.com/office/drawing/2014/main" id="{2FBF5090-C605-4B64-B1D7-B40C6861053C}"/>
              </a:ext>
            </a:extLst>
          </p:cNvPr>
          <p:cNvPicPr>
            <a:picLocks noChangeAspect="1"/>
          </p:cNvPicPr>
          <p:nvPr/>
        </p:nvPicPr>
        <p:blipFill>
          <a:blip r:embed="rId6" cstate="screen">
            <a:extLst>
              <a:ext uri="{BEBA8EAE-BF5A-486C-A8C5-ECC9F3942E4B}">
                <a14:imgProps xmlns:a14="http://schemas.microsoft.com/office/drawing/2010/main">
                  <a14:imgLayer r:embed="rId7">
                    <a14:imgEffect>
                      <a14:sharpenSoften amount="27000"/>
                    </a14:imgEffect>
                  </a14:imgLayer>
                </a14:imgProps>
              </a:ext>
              <a:ext uri="{28A0092B-C50C-407E-A947-70E740481C1C}">
                <a14:useLocalDpi xmlns:a14="http://schemas.microsoft.com/office/drawing/2010/main"/>
              </a:ext>
            </a:extLst>
          </a:blip>
          <a:stretch>
            <a:fillRect/>
          </a:stretch>
        </p:blipFill>
        <p:spPr>
          <a:xfrm>
            <a:off x="126817" y="3856998"/>
            <a:ext cx="1604213" cy="1480812"/>
          </a:xfrm>
          <a:prstGeom prst="rect">
            <a:avLst/>
          </a:prstGeom>
        </p:spPr>
      </p:pic>
      <p:sp>
        <p:nvSpPr>
          <p:cNvPr id="10" name="TextBox 9">
            <a:extLst>
              <a:ext uri="{FF2B5EF4-FFF2-40B4-BE49-F238E27FC236}">
                <a16:creationId xmlns:a16="http://schemas.microsoft.com/office/drawing/2014/main" id="{5B7895BC-0D62-4768-A4EE-6DA6753E9F36}"/>
              </a:ext>
            </a:extLst>
          </p:cNvPr>
          <p:cNvSpPr txBox="1"/>
          <p:nvPr/>
        </p:nvSpPr>
        <p:spPr>
          <a:xfrm>
            <a:off x="579122" y="3152001"/>
            <a:ext cx="7901935" cy="300082"/>
          </a:xfrm>
          <a:prstGeom prst="rect">
            <a:avLst/>
          </a:prstGeom>
          <a:noFill/>
        </p:spPr>
        <p:txBody>
          <a:bodyPr wrap="square" rtlCol="0">
            <a:spAutoFit/>
          </a:bodyPr>
          <a:lstStyle/>
          <a:p>
            <a:pPr defTabSz="685800"/>
            <a:r>
              <a:rPr lang="en-GB" sz="1350" dirty="0">
                <a:solidFill>
                  <a:prstClr val="black"/>
                </a:solidFill>
                <a:latin typeface="Calibri" panose="020F0502020204030204"/>
              </a:rPr>
              <a:t>K=19			K=53				      </a:t>
            </a:r>
            <a:r>
              <a:rPr lang="en-GB" sz="1350" dirty="0" err="1">
                <a:solidFill>
                  <a:prstClr val="black"/>
                </a:solidFill>
                <a:latin typeface="Calibri" panose="020F0502020204030204"/>
              </a:rPr>
              <a:t>Unicycler</a:t>
            </a:r>
            <a:r>
              <a:rPr lang="en-GB" sz="1350" dirty="0">
                <a:solidFill>
                  <a:prstClr val="black"/>
                </a:solidFill>
                <a:latin typeface="Calibri" panose="020F0502020204030204"/>
              </a:rPr>
              <a:t>		</a:t>
            </a:r>
          </a:p>
        </p:txBody>
      </p:sp>
      <p:cxnSp>
        <p:nvCxnSpPr>
          <p:cNvPr id="16" name="Straight Connector 15">
            <a:extLst>
              <a:ext uri="{FF2B5EF4-FFF2-40B4-BE49-F238E27FC236}">
                <a16:creationId xmlns:a16="http://schemas.microsoft.com/office/drawing/2014/main" id="{572F3897-9F97-4B68-8D0D-63E204B1C386}"/>
              </a:ext>
            </a:extLst>
          </p:cNvPr>
          <p:cNvCxnSpPr/>
          <p:nvPr/>
        </p:nvCxnSpPr>
        <p:spPr>
          <a:xfrm>
            <a:off x="1775460" y="3722370"/>
            <a:ext cx="0" cy="1615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0F5B5C-BCD4-4284-8483-9720D0FC56BB}"/>
              </a:ext>
            </a:extLst>
          </p:cNvPr>
          <p:cNvCxnSpPr/>
          <p:nvPr/>
        </p:nvCxnSpPr>
        <p:spPr>
          <a:xfrm>
            <a:off x="4114800" y="3722370"/>
            <a:ext cx="0" cy="161544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descr="A picture containing game, basketball, mirror, table&#10;&#10;Description automatically generated">
            <a:extLst>
              <a:ext uri="{FF2B5EF4-FFF2-40B4-BE49-F238E27FC236}">
                <a16:creationId xmlns:a16="http://schemas.microsoft.com/office/drawing/2014/main" id="{D6385D35-1263-419F-ABEC-246A38CBA70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716397" y="3678156"/>
            <a:ext cx="1730363" cy="1599633"/>
          </a:xfrm>
          <a:prstGeom prst="rect">
            <a:avLst/>
          </a:prstGeom>
        </p:spPr>
      </p:pic>
      <p:sp>
        <p:nvSpPr>
          <p:cNvPr id="2" name="Rectangle 1">
            <a:extLst>
              <a:ext uri="{FF2B5EF4-FFF2-40B4-BE49-F238E27FC236}">
                <a16:creationId xmlns:a16="http://schemas.microsoft.com/office/drawing/2014/main" id="{2645D31E-11E5-389B-C49B-C8EAB75784FB}"/>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DD3CF83C-DAD8-BB3E-A306-FA5B5C035619}"/>
              </a:ext>
            </a:extLst>
          </p:cNvPr>
          <p:cNvSpPr/>
          <p:nvPr/>
        </p:nvSpPr>
        <p:spPr>
          <a:xfrm>
            <a:off x="1775460" y="6282873"/>
            <a:ext cx="5912225" cy="338554"/>
          </a:xfrm>
          <a:prstGeom prst="rect">
            <a:avLst/>
          </a:prstGeom>
        </p:spPr>
        <p:txBody>
          <a:bodyPr wrap="square">
            <a:spAutoFit/>
          </a:bodyPr>
          <a:lstStyle/>
          <a:p>
            <a:pPr defTabSz="685800"/>
            <a:r>
              <a:rPr lang="en-GB" sz="1600" b="1" dirty="0">
                <a:solidFill>
                  <a:prstClr val="black"/>
                </a:solidFill>
                <a:latin typeface="Calibri" panose="020F0502020204030204"/>
                <a:hlinkClick r:id="rId9"/>
              </a:rPr>
              <a:t>https://github.com/rrwick/Unicycler</a:t>
            </a:r>
            <a:r>
              <a:rPr lang="en-GB" sz="1600" b="1" dirty="0">
                <a:solidFill>
                  <a:prstClr val="black"/>
                </a:solidFill>
                <a:latin typeface="Calibri" panose="020F0502020204030204"/>
              </a:rPr>
              <a:t> &lt;- essential reading</a:t>
            </a:r>
          </a:p>
        </p:txBody>
      </p:sp>
    </p:spTree>
    <p:extLst>
      <p:ext uri="{BB962C8B-B14F-4D97-AF65-F5344CB8AC3E}">
        <p14:creationId xmlns:p14="http://schemas.microsoft.com/office/powerpoint/2010/main" val="2761432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004553"/>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rgbClr val="B2B2B2"/>
                </a:solidFill>
              </a:rPr>
              <a:t>1: History of sequencing methods and cost</a:t>
            </a:r>
          </a:p>
          <a:p>
            <a:pPr marL="285750" indent="-285750">
              <a:buFont typeface="Arial" panose="020B0604020202020204" pitchFamily="34" charset="0"/>
              <a:buChar char="•"/>
            </a:pPr>
            <a:r>
              <a:rPr lang="en-GB" sz="2400" dirty="0">
                <a:solidFill>
                  <a:srgbClr val="B2B2B2"/>
                </a:solidFill>
              </a:rPr>
              <a:t>2: Historical methods for assembly</a:t>
            </a:r>
          </a:p>
          <a:p>
            <a:pPr marL="285750" indent="-285750">
              <a:buFont typeface="Arial" panose="020B0604020202020204" pitchFamily="34" charset="0"/>
              <a:buChar char="•"/>
            </a:pPr>
            <a:r>
              <a:rPr lang="en-GB" sz="2400" dirty="0">
                <a:solidFill>
                  <a:srgbClr val="B2B2B2"/>
                </a:solidFill>
              </a:rPr>
              <a:t>3: Library prep </a:t>
            </a:r>
          </a:p>
          <a:p>
            <a:pPr marL="285750" indent="-285750">
              <a:buFont typeface="Arial" panose="020B0604020202020204" pitchFamily="34" charset="0"/>
              <a:buChar char="•"/>
            </a:pPr>
            <a:r>
              <a:rPr lang="en-GB" sz="2400" dirty="0">
                <a:solidFill>
                  <a:srgbClr val="B2B2B2"/>
                </a:solidFill>
              </a:rPr>
              <a:t>4: De Bruijn Graphs</a:t>
            </a:r>
          </a:p>
          <a:p>
            <a:pPr marL="285750" indent="-285750">
              <a:buFont typeface="Arial" panose="020B0604020202020204" pitchFamily="34" charset="0"/>
              <a:buChar char="•"/>
            </a:pPr>
            <a:r>
              <a:rPr lang="en-GB" sz="2400" b="1" dirty="0"/>
              <a:t>5: overview of assembly methods</a:t>
            </a:r>
          </a:p>
          <a:p>
            <a:pPr marL="285750" indent="-285750">
              <a:buFont typeface="Arial" panose="020B0604020202020204" pitchFamily="34" charset="0"/>
              <a:buChar char="•"/>
            </a:pPr>
            <a:r>
              <a:rPr lang="en-GB" sz="2400" dirty="0"/>
              <a:t>6: Full assembly procedure</a:t>
            </a:r>
          </a:p>
          <a:p>
            <a:pPr marL="285750" indent="-285750">
              <a:buFont typeface="Arial" panose="020B0604020202020204" pitchFamily="34" charset="0"/>
              <a:buChar char="•"/>
            </a:pPr>
            <a:r>
              <a:rPr lang="en-GB" sz="2400" dirty="0"/>
              <a:t>7: Final assembly. What next</a:t>
            </a:r>
          </a:p>
          <a:p>
            <a:pPr marL="285750" indent="-285750">
              <a:buFont typeface="Arial" panose="020B0604020202020204" pitchFamily="34" charset="0"/>
              <a:buChar char="•"/>
            </a:pPr>
            <a:r>
              <a:rPr lang="en-GB" sz="2400" dirty="0"/>
              <a:t>8: </a:t>
            </a:r>
            <a:r>
              <a:rPr lang="en-GB" sz="2400" dirty="0" err="1"/>
              <a:t>Misc</a:t>
            </a:r>
            <a:r>
              <a:rPr lang="en-GB" sz="2400" dirty="0"/>
              <a:t> section</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3" name="Picture 2" descr="51-mer assembly graph">
            <a:extLst>
              <a:ext uri="{FF2B5EF4-FFF2-40B4-BE49-F238E27FC236}">
                <a16:creationId xmlns:a16="http://schemas.microsoft.com/office/drawing/2014/main" id="{D5CBAE95-DF45-93CE-2C3E-9EED185DC8C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34739" y="4126862"/>
            <a:ext cx="3027016" cy="245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09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0601" y="291387"/>
            <a:ext cx="7941389" cy="535531"/>
          </a:xfrm>
        </p:spPr>
        <p:txBody>
          <a:bodyPr/>
          <a:lstStyle/>
          <a:p>
            <a:r>
              <a:rPr lang="en-GB" sz="3200" dirty="0"/>
              <a:t>5) Overview of assembly methods</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09493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Heat map of the most popular assembly programs for bacteria </a:t>
            </a:r>
          </a:p>
        </p:txBody>
      </p:sp>
      <p:sp>
        <p:nvSpPr>
          <p:cNvPr id="2" name="Rectangle 1">
            <a:extLst>
              <a:ext uri="{FF2B5EF4-FFF2-40B4-BE49-F238E27FC236}">
                <a16:creationId xmlns:a16="http://schemas.microsoft.com/office/drawing/2014/main" id="{BE50D8E4-37F1-829E-4D0B-8264E47F54C9}"/>
              </a:ext>
            </a:extLst>
          </p:cNvPr>
          <p:cNvSpPr/>
          <p:nvPr/>
        </p:nvSpPr>
        <p:spPr>
          <a:xfrm>
            <a:off x="281564" y="435959"/>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8434" name="Picture 2">
            <a:extLst>
              <a:ext uri="{FF2B5EF4-FFF2-40B4-BE49-F238E27FC236}">
                <a16:creationId xmlns:a16="http://schemas.microsoft.com/office/drawing/2014/main" id="{A34BDEAE-FEAE-B210-21FE-03DFF847E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56839"/>
            <a:ext cx="9144000" cy="44862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2D3B6F7-142E-3425-C91F-5B283A3B8BAE}"/>
              </a:ext>
            </a:extLst>
          </p:cNvPr>
          <p:cNvSpPr txBox="1"/>
          <p:nvPr/>
        </p:nvSpPr>
        <p:spPr>
          <a:xfrm>
            <a:off x="-21181" y="6451830"/>
            <a:ext cx="8072896" cy="400110"/>
          </a:xfrm>
          <a:prstGeom prst="rect">
            <a:avLst/>
          </a:prstGeom>
          <a:noFill/>
        </p:spPr>
        <p:txBody>
          <a:bodyPr wrap="square">
            <a:spAutoFit/>
          </a:bodyPr>
          <a:lstStyle/>
          <a:p>
            <a:r>
              <a:rPr lang="en-GB" sz="1000" dirty="0" err="1"/>
              <a:t>Segerman</a:t>
            </a:r>
            <a:r>
              <a:rPr lang="en-GB" sz="1000" dirty="0"/>
              <a:t> et al., 2020. The Most Frequently Used Sequencing Technologies and Assembly Methods in Different Time Segments of the Bacterial Surveillance and </a:t>
            </a:r>
            <a:r>
              <a:rPr lang="en-GB" sz="1000" dirty="0" err="1"/>
              <a:t>RefSeq</a:t>
            </a:r>
            <a:r>
              <a:rPr lang="en-GB" sz="1000" dirty="0"/>
              <a:t> Genome Databases, DOI=10.3389/fcimb.2020.527102 . Frontiers in Cellular and Infection Microbiology </a:t>
            </a:r>
          </a:p>
        </p:txBody>
      </p:sp>
      <p:cxnSp>
        <p:nvCxnSpPr>
          <p:cNvPr id="7" name="Straight Arrow Connector 6">
            <a:extLst>
              <a:ext uri="{FF2B5EF4-FFF2-40B4-BE49-F238E27FC236}">
                <a16:creationId xmlns:a16="http://schemas.microsoft.com/office/drawing/2014/main" id="{4CF6F3F1-687D-5E7B-AAF9-3D45D374E70F}"/>
              </a:ext>
            </a:extLst>
          </p:cNvPr>
          <p:cNvCxnSpPr>
            <a:cxnSpLocks/>
          </p:cNvCxnSpPr>
          <p:nvPr/>
        </p:nvCxnSpPr>
        <p:spPr>
          <a:xfrm flipH="1">
            <a:off x="790700" y="1932047"/>
            <a:ext cx="4998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0BF5ACA-0B3A-E3ED-5028-DDC51592D5C4}"/>
              </a:ext>
            </a:extLst>
          </p:cNvPr>
          <p:cNvCxnSpPr>
            <a:cxnSpLocks/>
          </p:cNvCxnSpPr>
          <p:nvPr/>
        </p:nvCxnSpPr>
        <p:spPr>
          <a:xfrm flipH="1">
            <a:off x="796699" y="2350778"/>
            <a:ext cx="4998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22EBAF6-C31B-2E9F-FC49-659614224E66}"/>
              </a:ext>
            </a:extLst>
          </p:cNvPr>
          <p:cNvCxnSpPr>
            <a:cxnSpLocks/>
          </p:cNvCxnSpPr>
          <p:nvPr/>
        </p:nvCxnSpPr>
        <p:spPr>
          <a:xfrm flipH="1">
            <a:off x="823468" y="4081922"/>
            <a:ext cx="4998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580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535531"/>
          </a:xfrm>
        </p:spPr>
        <p:txBody>
          <a:bodyPr/>
          <a:lstStyle/>
          <a:p>
            <a:r>
              <a:rPr lang="en-GB" sz="3200" dirty="0"/>
              <a:t>5) De Bruijn graphs/ greedy algorithm or both</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Most assemblers these days employ a mixture of methods (for example Spades). </a:t>
            </a:r>
          </a:p>
          <a:p>
            <a:pPr marL="285750" indent="-285750">
              <a:buFont typeface="Arial" panose="020B0604020202020204" pitchFamily="34" charset="0"/>
              <a:buChar char="•"/>
            </a:pPr>
            <a:r>
              <a:rPr lang="en-GB" sz="2400" b="1" dirty="0"/>
              <a:t>Graph based approaches. </a:t>
            </a:r>
            <a:r>
              <a:rPr lang="en-GB" sz="2400" dirty="0"/>
              <a:t>e.g. De Bruijn</a:t>
            </a:r>
            <a:r>
              <a:rPr lang="en-GB" sz="2400" b="1" dirty="0"/>
              <a:t>. </a:t>
            </a:r>
          </a:p>
          <a:p>
            <a:pPr marL="285750" indent="-285750">
              <a:buFont typeface="Arial" panose="020B0604020202020204" pitchFamily="34" charset="0"/>
              <a:buChar char="•"/>
            </a:pPr>
            <a:r>
              <a:rPr lang="en-GB" sz="2400" b="1" dirty="0"/>
              <a:t>“greedy algorithm”: </a:t>
            </a:r>
            <a:r>
              <a:rPr lang="en-GB" sz="2400" dirty="0"/>
              <a:t>Cluster reads based on pairwise distance, then clusters on overlap, assembles based on over lap .. Repeat to form contigs. </a:t>
            </a:r>
            <a:r>
              <a:rPr lang="en-GB" sz="1200" dirty="0"/>
              <a:t>(</a:t>
            </a:r>
            <a:r>
              <a:rPr lang="en-GB" sz="1200" dirty="0">
                <a:hlinkClick r:id="rId2"/>
              </a:rPr>
              <a:t>https://www.biorxiv.org/content/10.1101/2021.02.02.429443v1.full</a:t>
            </a:r>
            <a:r>
              <a:rPr lang="en-GB" sz="1200" dirty="0"/>
              <a:t>) </a:t>
            </a:r>
          </a:p>
          <a:p>
            <a:pPr marL="285750" indent="-285750">
              <a:buFont typeface="Arial" panose="020B0604020202020204" pitchFamily="34" charset="0"/>
              <a:buChar char="•"/>
            </a:pPr>
            <a:endParaRPr lang="en-GB" sz="2800" b="1" dirty="0"/>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BE50D8E4-37F1-829E-4D0B-8264E47F54C9}"/>
              </a:ext>
            </a:extLst>
          </p:cNvPr>
          <p:cNvSpPr/>
          <p:nvPr/>
        </p:nvSpPr>
        <p:spPr>
          <a:xfrm>
            <a:off x="281564" y="435959"/>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74000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1) History of sequencing</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328057"/>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2" name="Content Placeholder 2">
            <a:extLst>
              <a:ext uri="{FF2B5EF4-FFF2-40B4-BE49-F238E27FC236}">
                <a16:creationId xmlns:a16="http://schemas.microsoft.com/office/drawing/2014/main" id="{AF9532BA-98D0-3DB5-E5C6-2E733FCFAA60}"/>
              </a:ext>
            </a:extLst>
          </p:cNvPr>
          <p:cNvSpPr txBox="1">
            <a:spLocks/>
          </p:cNvSpPr>
          <p:nvPr/>
        </p:nvSpPr>
        <p:spPr>
          <a:xfrm>
            <a:off x="203199" y="1104762"/>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Radio labelled bases </a:t>
            </a:r>
            <a:r>
              <a:rPr lang="en-GB" sz="2400" dirty="0"/>
              <a:t>were run on gels an manually interpreted for the order of the bases. Very small regions done at a time. Years to complete a gene </a:t>
            </a:r>
            <a:r>
              <a:rPr lang="en-GB" sz="1100" dirty="0">
                <a:hlinkClick r:id="rId2"/>
              </a:rPr>
              <a:t>https://agctsequencing.wordpress.com/2012/08/01/sanger-sequencing-historical-development-of-automated-dna-sequencing</a:t>
            </a:r>
            <a:r>
              <a:rPr lang="en-GB" sz="4400" dirty="0"/>
              <a:t>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5" name="Rectangle 4">
            <a:extLst>
              <a:ext uri="{FF2B5EF4-FFF2-40B4-BE49-F238E27FC236}">
                <a16:creationId xmlns:a16="http://schemas.microsoft.com/office/drawing/2014/main" id="{06346D7E-D71E-681C-E458-D32421F571C5}"/>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3074" name="Picture 2">
            <a:extLst>
              <a:ext uri="{FF2B5EF4-FFF2-40B4-BE49-F238E27FC236}">
                <a16:creationId xmlns:a16="http://schemas.microsoft.com/office/drawing/2014/main" id="{1B6915D0-DF3F-2EBA-A297-D8AD2DA2D14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00399" y="3029352"/>
            <a:ext cx="1524000" cy="3162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BB839B-58C4-5EE0-1AF0-94DF76B99759}"/>
              </a:ext>
            </a:extLst>
          </p:cNvPr>
          <p:cNvSpPr txBox="1"/>
          <p:nvPr/>
        </p:nvSpPr>
        <p:spPr>
          <a:xfrm>
            <a:off x="203199" y="6440005"/>
            <a:ext cx="8839202" cy="261610"/>
          </a:xfrm>
          <a:prstGeom prst="rect">
            <a:avLst/>
          </a:prstGeom>
          <a:noFill/>
        </p:spPr>
        <p:txBody>
          <a:bodyPr wrap="square">
            <a:spAutoFit/>
          </a:bodyPr>
          <a:lstStyle/>
          <a:p>
            <a:r>
              <a:rPr lang="en-GB" sz="1100" dirty="0"/>
              <a:t>https://en.wikipedia.org/wiki/Sanger_sequencing</a:t>
            </a:r>
          </a:p>
        </p:txBody>
      </p:sp>
    </p:spTree>
    <p:extLst>
      <p:ext uri="{BB962C8B-B14F-4D97-AF65-F5344CB8AC3E}">
        <p14:creationId xmlns:p14="http://schemas.microsoft.com/office/powerpoint/2010/main" val="254821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535531"/>
          </a:xfrm>
        </p:spPr>
        <p:txBody>
          <a:bodyPr/>
          <a:lstStyle/>
          <a:p>
            <a:r>
              <a:rPr lang="en-GB" sz="3200" dirty="0"/>
              <a:t>5) Overview of assembly methods</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094930"/>
            <a:ext cx="8760780" cy="5634343"/>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dirty="0"/>
              <a:t>Assembly is difficult due to:</a:t>
            </a:r>
          </a:p>
          <a:p>
            <a:pPr marL="685800" lvl="1">
              <a:buFont typeface="Arial" panose="020B0604020202020204" pitchFamily="34" charset="0"/>
              <a:buChar char="•"/>
            </a:pPr>
            <a:r>
              <a:rPr lang="en-GB" sz="2000" b="1" dirty="0"/>
              <a:t>Repeats</a:t>
            </a:r>
            <a:r>
              <a:rPr lang="en-GB" sz="2000" dirty="0"/>
              <a:t>. Some repeats can be 100,000bp long!!!</a:t>
            </a:r>
          </a:p>
          <a:p>
            <a:pPr marL="685800" lvl="1">
              <a:buFont typeface="Arial" panose="020B0604020202020204" pitchFamily="34" charset="0"/>
              <a:buChar char="•"/>
            </a:pPr>
            <a:r>
              <a:rPr lang="en-GB" sz="2000" b="1" dirty="0"/>
              <a:t>Size</a:t>
            </a:r>
            <a:r>
              <a:rPr lang="en-GB" sz="2000" dirty="0"/>
              <a:t>: Bacteria ~4Mbp. Compare to Japanese flower Paris japonica 149Gbp</a:t>
            </a:r>
          </a:p>
          <a:p>
            <a:pPr marL="685800" lvl="1">
              <a:buFont typeface="Arial" panose="020B0604020202020204" pitchFamily="34" charset="0"/>
              <a:buChar char="•"/>
            </a:pPr>
            <a:r>
              <a:rPr lang="en-GB" sz="2000" b="1" dirty="0"/>
              <a:t>Heterozygosity</a:t>
            </a:r>
            <a:r>
              <a:rPr lang="en-GB" sz="2000" dirty="0"/>
              <a:t>: If you have an </a:t>
            </a:r>
            <a:r>
              <a:rPr lang="en-GB" sz="2000" dirty="0" err="1"/>
              <a:t>inbread</a:t>
            </a:r>
            <a:r>
              <a:rPr lang="en-GB" sz="2000" dirty="0"/>
              <a:t> diploid population then the “bubbles” will be relatively more easily resolved compared to a highly outbreeding population. </a:t>
            </a:r>
          </a:p>
          <a:p>
            <a:pPr marL="685800" lvl="1">
              <a:buFont typeface="Arial" panose="020B0604020202020204" pitchFamily="34" charset="0"/>
              <a:buChar char="•"/>
            </a:pPr>
            <a:r>
              <a:rPr lang="en-GB" sz="2000" b="1" dirty="0"/>
              <a:t>Contamination</a:t>
            </a:r>
            <a:r>
              <a:rPr lang="en-GB" sz="2000" dirty="0"/>
              <a:t> … see later</a:t>
            </a:r>
          </a:p>
          <a:p>
            <a:pPr marL="685800" lvl="1">
              <a:buFont typeface="Arial" panose="020B0604020202020204" pitchFamily="34" charset="0"/>
              <a:buChar char="•"/>
            </a:pPr>
            <a:r>
              <a:rPr lang="en-GB" sz="2000" b="1" dirty="0"/>
              <a:t>Ploidy</a:t>
            </a:r>
            <a:r>
              <a:rPr lang="en-GB" sz="2000" dirty="0"/>
              <a:t>. Think of the </a:t>
            </a:r>
            <a:r>
              <a:rPr lang="en-GB" sz="2000" b="1" u="sng" dirty="0"/>
              <a:t>octopoid</a:t>
            </a:r>
            <a:r>
              <a:rPr lang="en-GB" sz="2000" dirty="0"/>
              <a:t> strawberry genome </a:t>
            </a:r>
            <a:r>
              <a:rPr lang="en-GB" sz="2000" dirty="0">
                <a:sym typeface="Wingdings" panose="05000000000000000000" pitchFamily="2" charset="2"/>
              </a:rPr>
              <a:t>   </a:t>
            </a:r>
            <a:r>
              <a:rPr lang="en-GB" sz="2000" dirty="0"/>
              <a:t> </a:t>
            </a:r>
            <a:r>
              <a:rPr lang="en-GB" sz="1100" dirty="0"/>
              <a:t>(Edger, P.P., </a:t>
            </a:r>
            <a:r>
              <a:rPr lang="en-GB" sz="1100" dirty="0" err="1"/>
              <a:t>Poorten</a:t>
            </a:r>
            <a:r>
              <a:rPr lang="en-GB" sz="1100" dirty="0"/>
              <a:t>, T.J., </a:t>
            </a:r>
            <a:r>
              <a:rPr lang="en-GB" sz="1100" dirty="0" err="1"/>
              <a:t>VanBuren</a:t>
            </a:r>
            <a:r>
              <a:rPr lang="en-GB" sz="1100" dirty="0"/>
              <a:t>, R., </a:t>
            </a:r>
            <a:r>
              <a:rPr lang="en-GB" sz="1100" dirty="0" err="1"/>
              <a:t>Hardigan</a:t>
            </a:r>
            <a:r>
              <a:rPr lang="en-GB" sz="1100" dirty="0"/>
              <a:t>, M.A., Colle, M., </a:t>
            </a:r>
            <a:r>
              <a:rPr lang="en-GB" sz="1100" dirty="0" err="1"/>
              <a:t>McKain</a:t>
            </a:r>
            <a:r>
              <a:rPr lang="en-GB" sz="1100" dirty="0"/>
              <a:t>, M.R., Smith, R.D., </a:t>
            </a:r>
            <a:r>
              <a:rPr lang="en-GB" sz="1100" dirty="0" err="1"/>
              <a:t>Teresi</a:t>
            </a:r>
            <a:r>
              <a:rPr lang="en-GB" sz="1100" dirty="0"/>
              <a:t>, S.J., Nelson, A.D., Wai, C.M. and Alger, E.I., 2019. Origin and evolution of the octoploid strawberry genome. </a:t>
            </a:r>
            <a:r>
              <a:rPr lang="en-GB" sz="1100" i="1" dirty="0"/>
              <a:t>Nature genetics</a:t>
            </a:r>
            <a:r>
              <a:rPr lang="en-GB" sz="1100" dirty="0"/>
              <a:t>, </a:t>
            </a:r>
            <a:r>
              <a:rPr lang="en-GB" sz="1100" i="1" dirty="0"/>
              <a:t>51</a:t>
            </a:r>
            <a:r>
              <a:rPr lang="en-GB" sz="1100" dirty="0"/>
              <a:t>(3), pp.541-547.) </a:t>
            </a:r>
          </a:p>
          <a:p>
            <a:pPr marL="685800" lvl="1">
              <a:buFont typeface="Arial" panose="020B0604020202020204" pitchFamily="34" charset="0"/>
              <a:buChar char="•"/>
            </a:pPr>
            <a:r>
              <a:rPr lang="en-GB" sz="2000" b="1" dirty="0"/>
              <a:t>Third generation data (TGS): </a:t>
            </a:r>
            <a:r>
              <a:rPr lang="en-GB" sz="2000" dirty="0"/>
              <a:t>This has indels and the reads are error prone (albeit they say this is changing). Therefore the TGS needs to be polished with Illumina data. For medium sized genomes and up  - you need 1.5+Tb of RAM!!</a:t>
            </a:r>
          </a:p>
          <a:p>
            <a:pPr marL="685800" lvl="1">
              <a:buFont typeface="Arial" panose="020B0604020202020204" pitchFamily="34" charset="0"/>
              <a:buChar char="•"/>
            </a:pPr>
            <a:endParaRPr lang="en-GB" sz="1100" dirty="0"/>
          </a:p>
        </p:txBody>
      </p:sp>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94047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467544" y="-171400"/>
            <a:ext cx="8229600" cy="1143000"/>
          </a:xfrm>
        </p:spPr>
        <p:txBody>
          <a:bodyPr>
            <a:normAutofit/>
          </a:bodyPr>
          <a:lstStyle/>
          <a:p>
            <a:r>
              <a:rPr lang="en-US" sz="3600" b="1" dirty="0">
                <a:solidFill>
                  <a:srgbClr val="A50021"/>
                </a:solidFill>
              </a:rPr>
              <a:t>5 ) Repeats</a:t>
            </a:r>
          </a:p>
        </p:txBody>
      </p:sp>
      <p:sp>
        <p:nvSpPr>
          <p:cNvPr id="128003" name="Rectangle 3"/>
          <p:cNvSpPr>
            <a:spLocks noGrp="1" noChangeArrowheads="1"/>
          </p:cNvSpPr>
          <p:nvPr>
            <p:ph type="body" idx="1"/>
          </p:nvPr>
        </p:nvSpPr>
        <p:spPr>
          <a:xfrm>
            <a:off x="446856" y="696230"/>
            <a:ext cx="7862888" cy="5465539"/>
          </a:xfrm>
        </p:spPr>
        <p:txBody>
          <a:bodyPr>
            <a:normAutofit fontScale="92500" lnSpcReduction="10000"/>
          </a:bodyPr>
          <a:lstStyle/>
          <a:p>
            <a:pPr>
              <a:lnSpc>
                <a:spcPct val="80000"/>
              </a:lnSpc>
              <a:buFontTx/>
              <a:buNone/>
            </a:pPr>
            <a:r>
              <a:rPr lang="en-US" sz="1800" dirty="0"/>
              <a:t>Bacterial genomes:		</a:t>
            </a:r>
            <a:r>
              <a:rPr lang="en-US" sz="1800" dirty="0">
                <a:solidFill>
                  <a:schemeClr val="accent2"/>
                </a:solidFill>
              </a:rPr>
              <a:t>5%</a:t>
            </a:r>
          </a:p>
          <a:p>
            <a:pPr>
              <a:lnSpc>
                <a:spcPct val="80000"/>
              </a:lnSpc>
              <a:buFontTx/>
              <a:buNone/>
            </a:pPr>
            <a:r>
              <a:rPr lang="en-US" sz="1800" dirty="0"/>
              <a:t>Mammals:		</a:t>
            </a:r>
            <a:r>
              <a:rPr lang="en-US" sz="1800" dirty="0">
                <a:solidFill>
                  <a:schemeClr val="accent2"/>
                </a:solidFill>
              </a:rPr>
              <a:t>up to 80 %</a:t>
            </a:r>
          </a:p>
          <a:p>
            <a:pPr>
              <a:lnSpc>
                <a:spcPct val="80000"/>
              </a:lnSpc>
              <a:buFontTx/>
              <a:buNone/>
            </a:pPr>
            <a:endParaRPr lang="en-US" sz="1800" dirty="0">
              <a:solidFill>
                <a:schemeClr val="accent2"/>
              </a:solidFill>
            </a:endParaRPr>
          </a:p>
          <a:p>
            <a:pPr>
              <a:lnSpc>
                <a:spcPct val="80000"/>
              </a:lnSpc>
              <a:buFontTx/>
              <a:buNone/>
            </a:pPr>
            <a:r>
              <a:rPr lang="en-US" sz="1800" b="1" u="sng" dirty="0"/>
              <a:t>Repeat types:</a:t>
            </a:r>
          </a:p>
          <a:p>
            <a:pPr>
              <a:lnSpc>
                <a:spcPct val="80000"/>
              </a:lnSpc>
              <a:buFontTx/>
              <a:buNone/>
            </a:pPr>
            <a:endParaRPr lang="en-US" sz="1800" b="1" u="sng" dirty="0"/>
          </a:p>
          <a:p>
            <a:pPr>
              <a:lnSpc>
                <a:spcPct val="80000"/>
              </a:lnSpc>
            </a:pPr>
            <a:r>
              <a:rPr lang="en-US" sz="1800" b="1" dirty="0">
                <a:solidFill>
                  <a:srgbClr val="006666"/>
                </a:solidFill>
                <a:latin typeface="Comic Sans MS" charset="0"/>
              </a:rPr>
              <a:t>Low-Complexity DNA</a:t>
            </a:r>
            <a:r>
              <a:rPr lang="en-US" sz="1800" dirty="0"/>
              <a:t>	(e.g. ATATATATACATA…)</a:t>
            </a:r>
          </a:p>
          <a:p>
            <a:pPr>
              <a:lnSpc>
                <a:spcPct val="80000"/>
              </a:lnSpc>
            </a:pPr>
            <a:endParaRPr lang="en-US" sz="1800" dirty="0"/>
          </a:p>
          <a:p>
            <a:pPr>
              <a:lnSpc>
                <a:spcPct val="80000"/>
              </a:lnSpc>
            </a:pPr>
            <a:r>
              <a:rPr lang="en-US" sz="1800" b="1" dirty="0">
                <a:solidFill>
                  <a:srgbClr val="CC0000"/>
                </a:solidFill>
                <a:latin typeface="Comic Sans MS" charset="0"/>
              </a:rPr>
              <a:t>Microsatellite repeats</a:t>
            </a:r>
            <a:r>
              <a:rPr lang="en-US" sz="1800" dirty="0"/>
              <a:t>    (a</a:t>
            </a:r>
            <a:r>
              <a:rPr lang="en-US" sz="1800" baseline="-25000" dirty="0"/>
              <a:t>1</a:t>
            </a:r>
            <a:r>
              <a:rPr lang="en-US" sz="1800" dirty="0"/>
              <a:t>…</a:t>
            </a:r>
            <a:r>
              <a:rPr lang="en-US" sz="1800" dirty="0" err="1"/>
              <a:t>a</a:t>
            </a:r>
            <a:r>
              <a:rPr lang="en-US" sz="1800" baseline="-25000" dirty="0" err="1"/>
              <a:t>k</a:t>
            </a:r>
            <a:r>
              <a:rPr lang="en-US" sz="1800" dirty="0"/>
              <a:t>)</a:t>
            </a:r>
            <a:r>
              <a:rPr lang="en-US" sz="1800" baseline="30000" dirty="0"/>
              <a:t>N</a:t>
            </a:r>
            <a:r>
              <a:rPr lang="en-US" sz="1800" dirty="0"/>
              <a:t> where k ~ 3-6</a:t>
            </a:r>
          </a:p>
          <a:p>
            <a:pPr lvl="1">
              <a:lnSpc>
                <a:spcPct val="80000"/>
              </a:lnSpc>
              <a:buFont typeface="Wingdings" charset="2"/>
              <a:buNone/>
            </a:pPr>
            <a:r>
              <a:rPr lang="en-US" sz="1600" dirty="0">
                <a:ea typeface="ＭＳ Ｐゴシック" charset="-128"/>
              </a:rPr>
              <a:t>				(e.g. CAGCAGTAGCAGCACCAG)</a:t>
            </a:r>
          </a:p>
          <a:p>
            <a:pPr>
              <a:lnSpc>
                <a:spcPct val="80000"/>
              </a:lnSpc>
            </a:pPr>
            <a:r>
              <a:rPr lang="en-US" sz="1800" b="1" dirty="0">
                <a:solidFill>
                  <a:srgbClr val="339933"/>
                </a:solidFill>
                <a:latin typeface="Comic Sans MS" charset="0"/>
              </a:rPr>
              <a:t>Transposons</a:t>
            </a:r>
            <a:r>
              <a:rPr lang="en-US" sz="1800" dirty="0"/>
              <a:t>   </a:t>
            </a:r>
          </a:p>
          <a:p>
            <a:pPr lvl="1">
              <a:lnSpc>
                <a:spcPct val="80000"/>
              </a:lnSpc>
            </a:pPr>
            <a:r>
              <a:rPr lang="en-US" sz="1600" b="1" dirty="0">
                <a:solidFill>
                  <a:srgbClr val="339933"/>
                </a:solidFill>
                <a:ea typeface="ＭＳ Ｐゴシック" charset="-128"/>
              </a:rPr>
              <a:t>SINE</a:t>
            </a:r>
            <a:r>
              <a:rPr lang="en-US" sz="1600" dirty="0">
                <a:ea typeface="ＭＳ Ｐゴシック" charset="-128"/>
              </a:rPr>
              <a:t> 		</a:t>
            </a:r>
            <a:r>
              <a:rPr lang="en-US" sz="1600" dirty="0">
                <a:solidFill>
                  <a:srgbClr val="003300"/>
                </a:solidFill>
                <a:ea typeface="ＭＳ Ｐゴシック" charset="-128"/>
              </a:rPr>
              <a:t>(Short Interspersed Nuclear Elements)</a:t>
            </a:r>
          </a:p>
          <a:p>
            <a:pPr>
              <a:lnSpc>
                <a:spcPct val="80000"/>
              </a:lnSpc>
              <a:buFontTx/>
              <a:buNone/>
            </a:pPr>
            <a:r>
              <a:rPr lang="en-US" sz="1800" dirty="0"/>
              <a:t>				e.g., ALU: ~300-long, 10</a:t>
            </a:r>
            <a:r>
              <a:rPr lang="en-US" sz="1800" baseline="30000" dirty="0"/>
              <a:t>6</a:t>
            </a:r>
            <a:r>
              <a:rPr lang="en-US" sz="1800" dirty="0"/>
              <a:t> copies</a:t>
            </a:r>
          </a:p>
          <a:p>
            <a:pPr lvl="1">
              <a:lnSpc>
                <a:spcPct val="80000"/>
              </a:lnSpc>
            </a:pPr>
            <a:r>
              <a:rPr lang="en-US" sz="1600" b="1" dirty="0">
                <a:solidFill>
                  <a:srgbClr val="339933"/>
                </a:solidFill>
                <a:ea typeface="ＭＳ Ｐゴシック" charset="-128"/>
              </a:rPr>
              <a:t>LINE</a:t>
            </a:r>
            <a:r>
              <a:rPr lang="en-US" sz="1600" dirty="0">
                <a:ea typeface="ＭＳ Ｐゴシック" charset="-128"/>
              </a:rPr>
              <a:t> 		</a:t>
            </a:r>
            <a:r>
              <a:rPr lang="en-US" sz="1600" dirty="0">
                <a:solidFill>
                  <a:srgbClr val="003300"/>
                </a:solidFill>
                <a:ea typeface="ＭＳ Ｐゴシック" charset="-128"/>
              </a:rPr>
              <a:t>(Long Interspersed Nuclear Elements)</a:t>
            </a:r>
          </a:p>
          <a:p>
            <a:pPr lvl="1">
              <a:lnSpc>
                <a:spcPct val="80000"/>
              </a:lnSpc>
              <a:buFont typeface="Wingdings" charset="2"/>
              <a:buNone/>
            </a:pPr>
            <a:r>
              <a:rPr lang="en-US" sz="1600" dirty="0">
                <a:ea typeface="ＭＳ Ｐゴシック" charset="-128"/>
              </a:rPr>
              <a:t>				~4000-long, 200,000 copies</a:t>
            </a:r>
          </a:p>
          <a:p>
            <a:pPr lvl="1">
              <a:lnSpc>
                <a:spcPct val="80000"/>
              </a:lnSpc>
            </a:pPr>
            <a:r>
              <a:rPr lang="en-US" sz="1600" b="1" dirty="0">
                <a:solidFill>
                  <a:srgbClr val="339933"/>
                </a:solidFill>
                <a:ea typeface="ＭＳ Ｐゴシック" charset="-128"/>
              </a:rPr>
              <a:t>LTR</a:t>
            </a:r>
            <a:r>
              <a:rPr lang="en-US" sz="1600" b="1" dirty="0">
                <a:ea typeface="ＭＳ Ｐゴシック" charset="-128"/>
              </a:rPr>
              <a:t> </a:t>
            </a:r>
            <a:r>
              <a:rPr lang="en-US" sz="1600" b="1" dirty="0" err="1">
                <a:solidFill>
                  <a:srgbClr val="339933"/>
                </a:solidFill>
                <a:ea typeface="ＭＳ Ｐゴシック" charset="-128"/>
              </a:rPr>
              <a:t>retroposons</a:t>
            </a:r>
            <a:r>
              <a:rPr lang="en-US" sz="1600" dirty="0">
                <a:ea typeface="ＭＳ Ｐゴシック" charset="-128"/>
              </a:rPr>
              <a:t> 	</a:t>
            </a:r>
            <a:r>
              <a:rPr lang="en-US" sz="1600" dirty="0">
                <a:solidFill>
                  <a:srgbClr val="003300"/>
                </a:solidFill>
                <a:ea typeface="ＭＳ Ｐゴシック" charset="-128"/>
              </a:rPr>
              <a:t>(Long Terminal Repeats (~700 </a:t>
            </a:r>
            <a:r>
              <a:rPr lang="en-US" sz="1600" dirty="0" err="1">
                <a:solidFill>
                  <a:srgbClr val="003300"/>
                </a:solidFill>
                <a:ea typeface="ＭＳ Ｐゴシック" charset="-128"/>
              </a:rPr>
              <a:t>bp</a:t>
            </a:r>
            <a:r>
              <a:rPr lang="en-US" sz="1600" dirty="0">
                <a:solidFill>
                  <a:srgbClr val="003300"/>
                </a:solidFill>
                <a:ea typeface="ＭＳ Ｐゴシック" charset="-128"/>
              </a:rPr>
              <a:t>) at each end)</a:t>
            </a:r>
          </a:p>
          <a:p>
            <a:pPr lvl="1">
              <a:lnSpc>
                <a:spcPct val="80000"/>
              </a:lnSpc>
              <a:buFont typeface="Wingdings" charset="2"/>
              <a:buNone/>
            </a:pPr>
            <a:r>
              <a:rPr lang="en-US" sz="1600" dirty="0">
                <a:ea typeface="ＭＳ Ｐゴシック" charset="-128"/>
              </a:rPr>
              <a:t>				cousins of HIV</a:t>
            </a:r>
          </a:p>
          <a:p>
            <a:pPr lvl="1">
              <a:lnSpc>
                <a:spcPct val="80000"/>
              </a:lnSpc>
              <a:buFont typeface="Wingdings" charset="2"/>
              <a:buNone/>
            </a:pPr>
            <a:endParaRPr lang="en-US" sz="1600" dirty="0">
              <a:ea typeface="ＭＳ Ｐゴシック" charset="-128"/>
            </a:endParaRPr>
          </a:p>
          <a:p>
            <a:pPr>
              <a:lnSpc>
                <a:spcPct val="80000"/>
              </a:lnSpc>
            </a:pPr>
            <a:r>
              <a:rPr lang="en-US" sz="1800" b="1" dirty="0">
                <a:solidFill>
                  <a:srgbClr val="CC0066"/>
                </a:solidFill>
                <a:latin typeface="Comic Sans MS" charset="0"/>
              </a:rPr>
              <a:t>Gene Families </a:t>
            </a:r>
            <a:r>
              <a:rPr lang="en-US" sz="1800" dirty="0"/>
              <a:t>	genes duplicate &amp; then diverge (</a:t>
            </a:r>
            <a:r>
              <a:rPr lang="en-US" sz="1800" dirty="0" err="1"/>
              <a:t>paralogs</a:t>
            </a:r>
            <a:r>
              <a:rPr lang="en-US" sz="1800" dirty="0"/>
              <a:t>)</a:t>
            </a:r>
          </a:p>
          <a:p>
            <a:pPr>
              <a:lnSpc>
                <a:spcPct val="80000"/>
              </a:lnSpc>
            </a:pPr>
            <a:endParaRPr lang="en-US" sz="1800" b="1" dirty="0">
              <a:solidFill>
                <a:srgbClr val="996633"/>
              </a:solidFill>
              <a:latin typeface="Comic Sans MS" charset="0"/>
            </a:endParaRPr>
          </a:p>
          <a:p>
            <a:pPr>
              <a:lnSpc>
                <a:spcPct val="80000"/>
              </a:lnSpc>
            </a:pPr>
            <a:r>
              <a:rPr lang="en-US" sz="1800" b="1" dirty="0">
                <a:solidFill>
                  <a:srgbClr val="996633"/>
                </a:solidFill>
                <a:latin typeface="Comic Sans MS" charset="0"/>
              </a:rPr>
              <a:t>Recent duplications</a:t>
            </a:r>
            <a:r>
              <a:rPr lang="en-US" sz="1800" dirty="0"/>
              <a:t> 	~100,000-long, very similar copies	</a:t>
            </a:r>
          </a:p>
          <a:p>
            <a:pPr>
              <a:lnSpc>
                <a:spcPct val="80000"/>
              </a:lnSpc>
            </a:pPr>
            <a:r>
              <a:rPr lang="en-US" sz="1800" b="1" dirty="0">
                <a:solidFill>
                  <a:srgbClr val="996633"/>
                </a:solidFill>
                <a:latin typeface="Comic Sans MS" charset="0"/>
              </a:rPr>
              <a:t>Whole genome duplications</a:t>
            </a:r>
            <a:r>
              <a:rPr lang="en-US" sz="1800" dirty="0"/>
              <a:t>	~100,000-long, very similar copies</a:t>
            </a:r>
          </a:p>
        </p:txBody>
      </p:sp>
      <p:sp>
        <p:nvSpPr>
          <p:cNvPr id="2" name="Datumsplatzhalter 1"/>
          <p:cNvSpPr>
            <a:spLocks noGrp="1"/>
          </p:cNvSpPr>
          <p:nvPr>
            <p:ph type="dt" sz="half" idx="10"/>
          </p:nvPr>
        </p:nvSpPr>
        <p:spPr/>
        <p:txBody>
          <a:bodyPr/>
          <a:lstStyle/>
          <a:p>
            <a:endParaRPr lang="de-DE"/>
          </a:p>
        </p:txBody>
      </p:sp>
    </p:spTree>
    <p:extLst>
      <p:ext uri="{BB962C8B-B14F-4D97-AF65-F5344CB8AC3E}">
        <p14:creationId xmlns:p14="http://schemas.microsoft.com/office/powerpoint/2010/main" val="2143222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2" cstate="print"/>
          <a:srcRect t="46666"/>
          <a:stretch>
            <a:fillRect/>
          </a:stretch>
        </p:blipFill>
        <p:spPr bwMode="auto">
          <a:xfrm>
            <a:off x="115200" y="1690494"/>
            <a:ext cx="8913600" cy="2864135"/>
          </a:xfrm>
          <a:prstGeom prst="rect">
            <a:avLst/>
          </a:prstGeom>
          <a:noFill/>
          <a:ln w="9525">
            <a:noFill/>
            <a:miter lim="800000"/>
            <a:headEnd/>
            <a:tailEnd/>
          </a:ln>
        </p:spPr>
      </p:pic>
      <p:sp>
        <p:nvSpPr>
          <p:cNvPr id="107523" name="TextBox 4"/>
          <p:cNvSpPr txBox="1">
            <a:spLocks noChangeArrowheads="1"/>
          </p:cNvSpPr>
          <p:nvPr/>
        </p:nvSpPr>
        <p:spPr bwMode="auto">
          <a:xfrm>
            <a:off x="73170" y="6568482"/>
            <a:ext cx="5225760" cy="329977"/>
          </a:xfrm>
          <a:prstGeom prst="rect">
            <a:avLst/>
          </a:prstGeom>
          <a:noFill/>
          <a:ln w="9525">
            <a:noFill/>
            <a:miter lim="800000"/>
            <a:headEnd/>
            <a:tailEnd/>
          </a:ln>
        </p:spPr>
        <p:txBody>
          <a:bodyPr lIns="82945" tIns="41473" rIns="82945" bIns="41473">
            <a:spAutoFit/>
          </a:bodyPr>
          <a:lstStyle/>
          <a:p>
            <a:r>
              <a:rPr lang="en-GB" sz="1600" i="1" dirty="0"/>
              <a:t>Thomas Keane and Jan </a:t>
            </a:r>
            <a:r>
              <a:rPr lang="en-GB" sz="1600" i="1" dirty="0" err="1"/>
              <a:t>Aerts</a:t>
            </a:r>
            <a:r>
              <a:rPr lang="en-GB" sz="1600" i="1" dirty="0"/>
              <a:t>, </a:t>
            </a:r>
            <a:r>
              <a:rPr lang="en-GB" sz="1600" i="1" dirty="0" err="1"/>
              <a:t>Wellcome</a:t>
            </a:r>
            <a:r>
              <a:rPr lang="en-GB" sz="1600" i="1" dirty="0"/>
              <a:t> Trust Sanger</a:t>
            </a:r>
          </a:p>
        </p:txBody>
      </p:sp>
      <p:sp>
        <p:nvSpPr>
          <p:cNvPr id="7" name="Title 6"/>
          <p:cNvSpPr>
            <a:spLocks noGrp="1"/>
          </p:cNvSpPr>
          <p:nvPr>
            <p:ph type="title"/>
          </p:nvPr>
        </p:nvSpPr>
        <p:spPr>
          <a:xfrm>
            <a:off x="44180" y="-82592"/>
            <a:ext cx="9099820" cy="1325563"/>
          </a:xfrm>
        </p:spPr>
        <p:txBody>
          <a:bodyPr>
            <a:normAutofit/>
          </a:bodyPr>
          <a:lstStyle/>
          <a:p>
            <a:r>
              <a:rPr lang="en-GB" sz="3600" b="1" dirty="0">
                <a:solidFill>
                  <a:srgbClr val="A50021"/>
                </a:solidFill>
              </a:rPr>
              <a:t>5) N50 (longer is better). Assembly contiguity metric</a:t>
            </a:r>
            <a:endParaRPr lang="en-US" sz="3600" b="1" dirty="0">
              <a:solidFill>
                <a:srgbClr val="A50021"/>
              </a:solidFill>
            </a:endParaRPr>
          </a:p>
        </p:txBody>
      </p:sp>
      <p:sp>
        <p:nvSpPr>
          <p:cNvPr id="10" name="Content Placeholder 9"/>
          <p:cNvSpPr>
            <a:spLocks noGrp="1"/>
          </p:cNvSpPr>
          <p:nvPr>
            <p:ph idx="1"/>
          </p:nvPr>
        </p:nvSpPr>
        <p:spPr>
          <a:xfrm>
            <a:off x="-71020" y="1104152"/>
            <a:ext cx="9099820" cy="4351338"/>
          </a:xfrm>
        </p:spPr>
        <p:txBody>
          <a:bodyPr/>
          <a:lstStyle/>
          <a:p>
            <a:pPr marL="0" indent="0" algn="ctr"/>
            <a:r>
              <a:rPr lang="en-US" dirty="0"/>
              <a:t>Size of contig such that 50% of total bases are in contigs of this length or more</a:t>
            </a:r>
          </a:p>
        </p:txBody>
      </p:sp>
      <p:sp>
        <p:nvSpPr>
          <p:cNvPr id="6" name="TextBox 5"/>
          <p:cNvSpPr txBox="1"/>
          <p:nvPr/>
        </p:nvSpPr>
        <p:spPr>
          <a:xfrm>
            <a:off x="815081" y="3957702"/>
            <a:ext cx="2417361" cy="369332"/>
          </a:xfrm>
          <a:prstGeom prst="rect">
            <a:avLst/>
          </a:prstGeom>
          <a:noFill/>
        </p:spPr>
        <p:txBody>
          <a:bodyPr wrap="none" rtlCol="0">
            <a:spAutoFit/>
          </a:bodyPr>
          <a:lstStyle/>
          <a:p>
            <a:r>
              <a:rPr lang="en-US" dirty="0"/>
              <a:t>Sum of lengths: 56 kb</a:t>
            </a:r>
          </a:p>
        </p:txBody>
      </p:sp>
      <p:sp>
        <p:nvSpPr>
          <p:cNvPr id="2" name="Datumsplatzhalter 1"/>
          <p:cNvSpPr>
            <a:spLocks noGrp="1"/>
          </p:cNvSpPr>
          <p:nvPr>
            <p:ph type="dt" sz="half" idx="10"/>
          </p:nvPr>
        </p:nvSpPr>
        <p:spPr/>
        <p:txBody>
          <a:bodyPr/>
          <a:lstStyle/>
          <a:p>
            <a:endParaRPr lang="de-DE"/>
          </a:p>
        </p:txBody>
      </p:sp>
      <p:sp>
        <p:nvSpPr>
          <p:cNvPr id="3" name="Content Placeholder 2">
            <a:extLst>
              <a:ext uri="{FF2B5EF4-FFF2-40B4-BE49-F238E27FC236}">
                <a16:creationId xmlns:a16="http://schemas.microsoft.com/office/drawing/2014/main" id="{A8453CF7-9AAD-2170-96FF-D1C7DDC09F51}"/>
              </a:ext>
            </a:extLst>
          </p:cNvPr>
          <p:cNvSpPr txBox="1">
            <a:spLocks/>
          </p:cNvSpPr>
          <p:nvPr/>
        </p:nvSpPr>
        <p:spPr>
          <a:xfrm>
            <a:off x="439133" y="4722790"/>
            <a:ext cx="3886200"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t>contigs</a:t>
            </a:r>
          </a:p>
          <a:p>
            <a:pPr lvl="1"/>
            <a:r>
              <a:rPr lang="en-US" dirty="0"/>
              <a:t>how many</a:t>
            </a:r>
          </a:p>
          <a:p>
            <a:pPr lvl="1"/>
            <a:r>
              <a:rPr lang="en-US" dirty="0"/>
              <a:t>total bases</a:t>
            </a:r>
          </a:p>
          <a:p>
            <a:pPr lvl="1"/>
            <a:r>
              <a:rPr lang="en-US" dirty="0"/>
              <a:t>N50</a:t>
            </a:r>
          </a:p>
          <a:p>
            <a:endParaRPr lang="en-US" dirty="0"/>
          </a:p>
        </p:txBody>
      </p:sp>
      <p:sp>
        <p:nvSpPr>
          <p:cNvPr id="4" name="Content Placeholder 6">
            <a:extLst>
              <a:ext uri="{FF2B5EF4-FFF2-40B4-BE49-F238E27FC236}">
                <a16:creationId xmlns:a16="http://schemas.microsoft.com/office/drawing/2014/main" id="{D34DCD07-3B6F-915A-186A-61B62326CC43}"/>
              </a:ext>
            </a:extLst>
          </p:cNvPr>
          <p:cNvSpPr txBox="1">
            <a:spLocks/>
          </p:cNvSpPr>
          <p:nvPr/>
        </p:nvSpPr>
        <p:spPr>
          <a:xfrm>
            <a:off x="4629150" y="4682331"/>
            <a:ext cx="3886200" cy="435133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t>scaffolds</a:t>
            </a:r>
          </a:p>
          <a:p>
            <a:pPr lvl="1"/>
            <a:r>
              <a:rPr lang="en-US" dirty="0"/>
              <a:t>how many</a:t>
            </a:r>
          </a:p>
          <a:p>
            <a:pPr lvl="1"/>
            <a:r>
              <a:rPr lang="en-US" dirty="0"/>
              <a:t>total bases</a:t>
            </a:r>
          </a:p>
          <a:p>
            <a:pPr lvl="1"/>
            <a:r>
              <a:rPr lang="en-US" dirty="0"/>
              <a:t>N50</a:t>
            </a:r>
          </a:p>
          <a:p>
            <a:pPr lvl="1"/>
            <a:r>
              <a:rPr lang="en-US" dirty="0"/>
              <a:t>how many gaps </a:t>
            </a:r>
          </a:p>
          <a:p>
            <a:pPr lvl="1"/>
            <a:r>
              <a:rPr lang="en-US" dirty="0"/>
              <a:t>total gap bases</a:t>
            </a:r>
          </a:p>
          <a:p>
            <a:pPr lvl="1"/>
            <a:endParaRPr lang="en-US" dirty="0"/>
          </a:p>
        </p:txBody>
      </p:sp>
    </p:spTree>
    <p:extLst>
      <p:ext uri="{BB962C8B-B14F-4D97-AF65-F5344CB8AC3E}">
        <p14:creationId xmlns:p14="http://schemas.microsoft.com/office/powerpoint/2010/main" val="3773580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131615"/>
            <a:ext cx="7941389" cy="590931"/>
          </a:xfrm>
        </p:spPr>
        <p:txBody>
          <a:bodyPr/>
          <a:lstStyle/>
          <a:p>
            <a:r>
              <a:rPr lang="en-GB" sz="3600" dirty="0"/>
              <a:t>5) Contamination</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094931"/>
            <a:ext cx="8760780" cy="4861986"/>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It is inevitable you will get some contamination in your DNA prep, lib prep, if your animal was eating a plant … what ever ..</a:t>
            </a:r>
          </a:p>
          <a:p>
            <a:pPr marL="285750" indent="-285750">
              <a:buFont typeface="Arial" panose="020B0604020202020204" pitchFamily="34" charset="0"/>
              <a:buChar char="•"/>
            </a:pPr>
            <a:r>
              <a:rPr lang="en-GB" sz="2400" dirty="0"/>
              <a:t>Once the contigs have been assembled, these can be BLAST searched against GenBank </a:t>
            </a:r>
            <a:r>
              <a:rPr lang="en-GB" sz="2400" dirty="0" err="1"/>
              <a:t>nt</a:t>
            </a:r>
            <a:r>
              <a:rPr lang="en-GB" sz="2400" dirty="0"/>
              <a:t> database (we will do this bit). </a:t>
            </a:r>
          </a:p>
          <a:p>
            <a:pPr marL="285750" indent="-285750">
              <a:buFont typeface="Arial" panose="020B0604020202020204" pitchFamily="34" charset="0"/>
              <a:buChar char="•"/>
            </a:pPr>
            <a:r>
              <a:rPr lang="en-GB" sz="2400" dirty="0"/>
              <a:t>The results will be interrogated by summing the bit scores per phylum (taxonomic classification)</a:t>
            </a:r>
          </a:p>
          <a:p>
            <a:pPr marL="285750" indent="-285750">
              <a:buFont typeface="Arial" panose="020B0604020202020204" pitchFamily="34" charset="0"/>
              <a:buChar char="•"/>
            </a:pPr>
            <a:r>
              <a:rPr lang="en-GB" sz="2400" dirty="0"/>
              <a:t>And thus beasties not in your phylum are contamination. (</a:t>
            </a:r>
            <a:r>
              <a:rPr lang="en-GB" sz="2400" dirty="0" err="1"/>
              <a:t>Blobtools</a:t>
            </a:r>
            <a:r>
              <a:rPr lang="en-GB" sz="2400" dirty="0"/>
              <a:t>). </a:t>
            </a:r>
          </a:p>
          <a:p>
            <a:pPr marL="285750" indent="-285750">
              <a:buFont typeface="Arial" panose="020B0604020202020204" pitchFamily="34" charset="0"/>
              <a:buChar char="•"/>
            </a:pPr>
            <a:endParaRPr lang="en-GB" sz="1100" dirty="0"/>
          </a:p>
        </p:txBody>
      </p:sp>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96891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N:\M.cerasi_genome_data\Sample_1279_LIB12394_LDI10279\spades_test_out\nMscaffold_20150330.spades.v0.1.blobplot.cov.100.1.0.scaffolds.fasta.cov.100_1.0.hist_span.png">
            <a:extLst>
              <a:ext uri="{FF2B5EF4-FFF2-40B4-BE49-F238E27FC236}">
                <a16:creationId xmlns:a16="http://schemas.microsoft.com/office/drawing/2014/main" id="{7E259D2C-A262-4E5C-8976-37455204A8D7}"/>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2095131" y="49008"/>
            <a:ext cx="7048870" cy="694179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221F065-1244-4CD0-9D1D-629C3FA1F83E}"/>
              </a:ext>
            </a:extLst>
          </p:cNvPr>
          <p:cNvSpPr/>
          <p:nvPr/>
        </p:nvSpPr>
        <p:spPr>
          <a:xfrm>
            <a:off x="0" y="155865"/>
            <a:ext cx="1042219" cy="10076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0" y="155865"/>
            <a:ext cx="2422689" cy="954107"/>
          </a:xfrm>
        </p:spPr>
        <p:txBody>
          <a:bodyPr/>
          <a:lstStyle/>
          <a:p>
            <a:r>
              <a:rPr lang="en-GB" sz="2800" dirty="0"/>
              <a:t>Contamination example</a:t>
            </a:r>
          </a:p>
        </p:txBody>
      </p:sp>
      <p:sp>
        <p:nvSpPr>
          <p:cNvPr id="7" name="Content Placeholder 2">
            <a:extLst>
              <a:ext uri="{FF2B5EF4-FFF2-40B4-BE49-F238E27FC236}">
                <a16:creationId xmlns:a16="http://schemas.microsoft.com/office/drawing/2014/main" id="{90E32702-B5C3-4FED-BF7D-C3820E11B430}"/>
              </a:ext>
            </a:extLst>
          </p:cNvPr>
          <p:cNvSpPr txBox="1">
            <a:spLocks/>
          </p:cNvSpPr>
          <p:nvPr/>
        </p:nvSpPr>
        <p:spPr>
          <a:xfrm>
            <a:off x="-63100" y="1965768"/>
            <a:ext cx="2317173"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This beast is an aphid Arthropoda</a:t>
            </a:r>
          </a:p>
          <a:p>
            <a:pPr marL="285750" indent="-285750">
              <a:buFont typeface="Arial" panose="020B0604020202020204" pitchFamily="34" charset="0"/>
              <a:buChar char="•"/>
            </a:pPr>
            <a:r>
              <a:rPr lang="en-GB" sz="2400" dirty="0">
                <a:highlight>
                  <a:srgbClr val="FFFF00"/>
                </a:highlight>
              </a:rPr>
              <a:t>THIS IS not CLEAN</a:t>
            </a:r>
          </a:p>
          <a:p>
            <a:pPr marL="285750" indent="-285750">
              <a:buFont typeface="Arial" panose="020B0604020202020204" pitchFamily="34" charset="0"/>
              <a:buChar char="•"/>
            </a:pPr>
            <a:endParaRPr lang="en-GB" sz="2400" dirty="0"/>
          </a:p>
          <a:p>
            <a:pPr marL="0" indent="0">
              <a:buNone/>
            </a:pPr>
            <a:endParaRPr lang="en-GB" sz="2400" dirty="0"/>
          </a:p>
          <a:p>
            <a:pPr marL="0" indent="0">
              <a:buNone/>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cxnSp>
        <p:nvCxnSpPr>
          <p:cNvPr id="5" name="Straight Arrow Connector 4">
            <a:extLst>
              <a:ext uri="{FF2B5EF4-FFF2-40B4-BE49-F238E27FC236}">
                <a16:creationId xmlns:a16="http://schemas.microsoft.com/office/drawing/2014/main" id="{DDE0AEB6-56FA-BE9A-0F22-56812820A620}"/>
              </a:ext>
            </a:extLst>
          </p:cNvPr>
          <p:cNvCxnSpPr/>
          <p:nvPr/>
        </p:nvCxnSpPr>
        <p:spPr>
          <a:xfrm>
            <a:off x="1198485" y="5122416"/>
            <a:ext cx="1002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F0F5571-230D-6943-192D-F6150AF2DB35}"/>
              </a:ext>
            </a:extLst>
          </p:cNvPr>
          <p:cNvSpPr txBox="1"/>
          <p:nvPr/>
        </p:nvSpPr>
        <p:spPr>
          <a:xfrm>
            <a:off x="115409" y="5228948"/>
            <a:ext cx="2085395" cy="646331"/>
          </a:xfrm>
          <a:prstGeom prst="rect">
            <a:avLst/>
          </a:prstGeom>
          <a:noFill/>
        </p:spPr>
        <p:txBody>
          <a:bodyPr wrap="square" rtlCol="0">
            <a:spAutoFit/>
          </a:bodyPr>
          <a:lstStyle/>
          <a:p>
            <a:r>
              <a:rPr lang="en-GB" dirty="0"/>
              <a:t>Low coverage mess: sequencing errors</a:t>
            </a:r>
          </a:p>
        </p:txBody>
      </p:sp>
      <p:cxnSp>
        <p:nvCxnSpPr>
          <p:cNvPr id="12" name="Straight Arrow Connector 11">
            <a:extLst>
              <a:ext uri="{FF2B5EF4-FFF2-40B4-BE49-F238E27FC236}">
                <a16:creationId xmlns:a16="http://schemas.microsoft.com/office/drawing/2014/main" id="{CA0CAAF1-64E2-4474-60F9-ADA9C9DA9FC5}"/>
              </a:ext>
            </a:extLst>
          </p:cNvPr>
          <p:cNvCxnSpPr>
            <a:cxnSpLocks/>
          </p:cNvCxnSpPr>
          <p:nvPr/>
        </p:nvCxnSpPr>
        <p:spPr>
          <a:xfrm>
            <a:off x="7182035" y="155865"/>
            <a:ext cx="355107" cy="50108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424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44331"/>
            <a:ext cx="2422689" cy="3582519"/>
          </a:xfrm>
        </p:spPr>
        <p:txBody>
          <a:bodyPr/>
          <a:lstStyle/>
          <a:p>
            <a:r>
              <a:rPr lang="en-GB" sz="2800" dirty="0"/>
              <a:t>Contamination removed: This beast is a nematode</a:t>
            </a:r>
            <a:br>
              <a:rPr lang="en-GB" sz="2800" dirty="0"/>
            </a:br>
            <a:r>
              <a:rPr lang="en-GB" sz="2800" dirty="0"/>
              <a:t>… go on ask me about the elephant in the room!!!! (</a:t>
            </a:r>
            <a:r>
              <a:rPr lang="en-GB" sz="2800" dirty="0">
                <a:solidFill>
                  <a:srgbClr val="FFC000"/>
                </a:solidFill>
              </a:rPr>
              <a:t>orange</a:t>
            </a:r>
            <a:r>
              <a:rPr lang="en-GB" sz="2800" dirty="0"/>
              <a:t>)</a:t>
            </a:r>
          </a:p>
        </p:txBody>
      </p:sp>
      <p:pic>
        <p:nvPicPr>
          <p:cNvPr id="5" name="Picture 4">
            <a:extLst>
              <a:ext uri="{FF2B5EF4-FFF2-40B4-BE49-F238E27FC236}">
                <a16:creationId xmlns:a16="http://schemas.microsoft.com/office/drawing/2014/main" id="{55D221BE-7815-4950-9A41-AF4995064A9E}"/>
              </a:ext>
            </a:extLst>
          </p:cNvPr>
          <p:cNvPicPr>
            <a:picLocks noChangeAspect="1"/>
          </p:cNvPicPr>
          <p:nvPr/>
        </p:nvPicPr>
        <p:blipFill>
          <a:blip r:embed="rId2"/>
          <a:stretch>
            <a:fillRect/>
          </a:stretch>
        </p:blipFill>
        <p:spPr>
          <a:xfrm>
            <a:off x="2266204" y="34384"/>
            <a:ext cx="7014485" cy="7014485"/>
          </a:xfrm>
          <a:prstGeom prst="rect">
            <a:avLst/>
          </a:prstGeom>
        </p:spPr>
      </p:pic>
      <p:sp>
        <p:nvSpPr>
          <p:cNvPr id="2" name="Rectangle 1">
            <a:extLst>
              <a:ext uri="{FF2B5EF4-FFF2-40B4-BE49-F238E27FC236}">
                <a16:creationId xmlns:a16="http://schemas.microsoft.com/office/drawing/2014/main" id="{8FB95CE3-8833-2590-44A3-28BB05742BA8}"/>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992765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004553"/>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rgbClr val="B2B2B2"/>
                </a:solidFill>
              </a:rPr>
              <a:t>1: History of sequencing methods and cost</a:t>
            </a:r>
          </a:p>
          <a:p>
            <a:pPr marL="285750" indent="-285750">
              <a:buFont typeface="Arial" panose="020B0604020202020204" pitchFamily="34" charset="0"/>
              <a:buChar char="•"/>
            </a:pPr>
            <a:r>
              <a:rPr lang="en-GB" sz="2400" dirty="0">
                <a:solidFill>
                  <a:srgbClr val="B2B2B2"/>
                </a:solidFill>
              </a:rPr>
              <a:t>2: Historical methods for assembly</a:t>
            </a:r>
          </a:p>
          <a:p>
            <a:pPr marL="285750" indent="-285750">
              <a:buFont typeface="Arial" panose="020B0604020202020204" pitchFamily="34" charset="0"/>
              <a:buChar char="•"/>
            </a:pPr>
            <a:r>
              <a:rPr lang="en-GB" sz="2400" dirty="0">
                <a:solidFill>
                  <a:srgbClr val="B2B2B2"/>
                </a:solidFill>
              </a:rPr>
              <a:t>3: Library prep </a:t>
            </a:r>
          </a:p>
          <a:p>
            <a:pPr marL="285750" indent="-285750">
              <a:buFont typeface="Arial" panose="020B0604020202020204" pitchFamily="34" charset="0"/>
              <a:buChar char="•"/>
            </a:pPr>
            <a:r>
              <a:rPr lang="en-GB" sz="2400" dirty="0">
                <a:solidFill>
                  <a:srgbClr val="B2B2B2"/>
                </a:solidFill>
              </a:rPr>
              <a:t>4: De Bruijn Graphs</a:t>
            </a:r>
          </a:p>
          <a:p>
            <a:pPr marL="285750" indent="-285750">
              <a:buFont typeface="Arial" panose="020B0604020202020204" pitchFamily="34" charset="0"/>
              <a:buChar char="•"/>
            </a:pPr>
            <a:r>
              <a:rPr lang="en-GB" sz="2400" dirty="0">
                <a:solidFill>
                  <a:srgbClr val="B2B2B2"/>
                </a:solidFill>
              </a:rPr>
              <a:t>5: overview of assembly methods</a:t>
            </a:r>
          </a:p>
          <a:p>
            <a:pPr marL="285750" indent="-285750">
              <a:buFont typeface="Arial" panose="020B0604020202020204" pitchFamily="34" charset="0"/>
              <a:buChar char="•"/>
            </a:pPr>
            <a:r>
              <a:rPr lang="en-GB" sz="2400" b="1" dirty="0"/>
              <a:t>6: Full assembly procedure</a:t>
            </a:r>
          </a:p>
          <a:p>
            <a:pPr marL="285750" indent="-285750">
              <a:buFont typeface="Arial" panose="020B0604020202020204" pitchFamily="34" charset="0"/>
              <a:buChar char="•"/>
            </a:pPr>
            <a:r>
              <a:rPr lang="en-GB" sz="2400" dirty="0"/>
              <a:t>7: Final assembly. What next</a:t>
            </a:r>
          </a:p>
          <a:p>
            <a:pPr marL="285750" indent="-285750">
              <a:buFont typeface="Arial" panose="020B0604020202020204" pitchFamily="34" charset="0"/>
              <a:buChar char="•"/>
            </a:pPr>
            <a:r>
              <a:rPr lang="en-GB" sz="2400" dirty="0"/>
              <a:t>8: </a:t>
            </a:r>
            <a:r>
              <a:rPr lang="en-GB" sz="2400" dirty="0" err="1"/>
              <a:t>Misc</a:t>
            </a:r>
            <a:r>
              <a:rPr lang="en-GB" sz="2400" dirty="0"/>
              <a:t> section</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3" name="Picture 2" descr="51-mer assembly graph">
            <a:extLst>
              <a:ext uri="{FF2B5EF4-FFF2-40B4-BE49-F238E27FC236}">
                <a16:creationId xmlns:a16="http://schemas.microsoft.com/office/drawing/2014/main" id="{D5CBAE95-DF45-93CE-2C3E-9EED185DC8C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34739" y="4126862"/>
            <a:ext cx="3027016" cy="245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33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550506" y="171262"/>
            <a:ext cx="7941389" cy="535531"/>
          </a:xfrm>
        </p:spPr>
        <p:txBody>
          <a:bodyPr/>
          <a:lstStyle/>
          <a:p>
            <a:r>
              <a:rPr lang="en-GB" sz="3200" dirty="0"/>
              <a:t>6) Procedure of how to “assemble” the contigs</a:t>
            </a:r>
          </a:p>
        </p:txBody>
      </p:sp>
      <p:sp>
        <p:nvSpPr>
          <p:cNvPr id="6" name="Content Placeholder 2"/>
          <p:cNvSpPr txBox="1">
            <a:spLocks/>
          </p:cNvSpPr>
          <p:nvPr/>
        </p:nvSpPr>
        <p:spPr>
          <a:xfrm>
            <a:off x="479942" y="1502868"/>
            <a:ext cx="7070651" cy="2199120"/>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58699" y="1164486"/>
            <a:ext cx="8698636" cy="1321066"/>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Contigs: </a:t>
            </a:r>
            <a:r>
              <a:rPr lang="en-GB" sz="2400" dirty="0"/>
              <a:t>are the initial assembled fragments from the raw reads, contigs should not contain NNs (unknown bases). </a:t>
            </a:r>
            <a:endParaRPr lang="en-GB" sz="2800" dirty="0"/>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3" name="Rectangle 2">
            <a:extLst>
              <a:ext uri="{FF2B5EF4-FFF2-40B4-BE49-F238E27FC236}">
                <a16:creationId xmlns:a16="http://schemas.microsoft.com/office/drawing/2014/main" id="{F67A0D65-733F-CE47-7847-65F77803A5C6}"/>
              </a:ext>
            </a:extLst>
          </p:cNvPr>
          <p:cNvSpPr/>
          <p:nvPr/>
        </p:nvSpPr>
        <p:spPr>
          <a:xfrm>
            <a:off x="58699" y="3516713"/>
            <a:ext cx="989045" cy="546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 name="Straight Arrow Connector 4">
            <a:extLst>
              <a:ext uri="{FF2B5EF4-FFF2-40B4-BE49-F238E27FC236}">
                <a16:creationId xmlns:a16="http://schemas.microsoft.com/office/drawing/2014/main" id="{6B421170-D328-1E86-9E2B-D82749B6D91B}"/>
              </a:ext>
            </a:extLst>
          </p:cNvPr>
          <p:cNvCxnSpPr>
            <a:stCxn id="3" idx="3"/>
          </p:cNvCxnSpPr>
          <p:nvPr/>
        </p:nvCxnSpPr>
        <p:spPr>
          <a:xfrm flipV="1">
            <a:off x="1047744" y="3788052"/>
            <a:ext cx="718458"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5A67680-9F2D-504C-93C2-60152A2E7C5D}"/>
              </a:ext>
            </a:extLst>
          </p:cNvPr>
          <p:cNvSpPr txBox="1"/>
          <p:nvPr/>
        </p:nvSpPr>
        <p:spPr>
          <a:xfrm>
            <a:off x="77361" y="3530237"/>
            <a:ext cx="925284" cy="587574"/>
          </a:xfrm>
          <a:prstGeom prst="rect">
            <a:avLst/>
          </a:prstGeom>
          <a:noFill/>
        </p:spPr>
        <p:txBody>
          <a:bodyPr wrap="square" rtlCol="0">
            <a:spAutoFit/>
          </a:bodyPr>
          <a:lstStyle/>
          <a:p>
            <a:r>
              <a:rPr lang="en-GB" dirty="0"/>
              <a:t>Quality control</a:t>
            </a:r>
          </a:p>
        </p:txBody>
      </p:sp>
      <p:sp>
        <p:nvSpPr>
          <p:cNvPr id="10" name="Rectangle 9">
            <a:extLst>
              <a:ext uri="{FF2B5EF4-FFF2-40B4-BE49-F238E27FC236}">
                <a16:creationId xmlns:a16="http://schemas.microsoft.com/office/drawing/2014/main" id="{68746AAA-DAFB-7DF6-5141-57B4EA0245EA}"/>
              </a:ext>
            </a:extLst>
          </p:cNvPr>
          <p:cNvSpPr/>
          <p:nvPr/>
        </p:nvSpPr>
        <p:spPr>
          <a:xfrm>
            <a:off x="1759982" y="3501159"/>
            <a:ext cx="989045" cy="546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A89C4AB2-E3CC-8113-7189-6191C790A132}"/>
              </a:ext>
            </a:extLst>
          </p:cNvPr>
          <p:cNvCxnSpPr>
            <a:stCxn id="10" idx="3"/>
          </p:cNvCxnSpPr>
          <p:nvPr/>
        </p:nvCxnSpPr>
        <p:spPr>
          <a:xfrm flipV="1">
            <a:off x="2749027" y="3772498"/>
            <a:ext cx="718458"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1D7D0E3-386A-276A-5964-3B3B003AB703}"/>
              </a:ext>
            </a:extLst>
          </p:cNvPr>
          <p:cNvSpPr txBox="1"/>
          <p:nvPr/>
        </p:nvSpPr>
        <p:spPr>
          <a:xfrm>
            <a:off x="1778644" y="3514683"/>
            <a:ext cx="925284" cy="587574"/>
          </a:xfrm>
          <a:prstGeom prst="rect">
            <a:avLst/>
          </a:prstGeom>
          <a:noFill/>
        </p:spPr>
        <p:txBody>
          <a:bodyPr wrap="square" rtlCol="0">
            <a:spAutoFit/>
          </a:bodyPr>
          <a:lstStyle/>
          <a:p>
            <a:r>
              <a:rPr lang="en-GB" dirty="0"/>
              <a:t>Quality trim</a:t>
            </a:r>
          </a:p>
        </p:txBody>
      </p:sp>
      <p:sp>
        <p:nvSpPr>
          <p:cNvPr id="13" name="Rectangle 12">
            <a:extLst>
              <a:ext uri="{FF2B5EF4-FFF2-40B4-BE49-F238E27FC236}">
                <a16:creationId xmlns:a16="http://schemas.microsoft.com/office/drawing/2014/main" id="{165EEAA7-1815-2233-C167-95860849E88B}"/>
              </a:ext>
            </a:extLst>
          </p:cNvPr>
          <p:cNvSpPr/>
          <p:nvPr/>
        </p:nvSpPr>
        <p:spPr>
          <a:xfrm>
            <a:off x="3504805" y="3491827"/>
            <a:ext cx="989045" cy="546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 name="Straight Arrow Connector 13">
            <a:extLst>
              <a:ext uri="{FF2B5EF4-FFF2-40B4-BE49-F238E27FC236}">
                <a16:creationId xmlns:a16="http://schemas.microsoft.com/office/drawing/2014/main" id="{1562A5BD-B6FB-032B-6984-A9210F4D6B96}"/>
              </a:ext>
            </a:extLst>
          </p:cNvPr>
          <p:cNvCxnSpPr>
            <a:stCxn id="13" idx="3"/>
          </p:cNvCxnSpPr>
          <p:nvPr/>
        </p:nvCxnSpPr>
        <p:spPr>
          <a:xfrm flipV="1">
            <a:off x="4493850" y="3763166"/>
            <a:ext cx="718458"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1E10FB-BFFA-7237-47AF-89F7268E65E2}"/>
              </a:ext>
            </a:extLst>
          </p:cNvPr>
          <p:cNvSpPr txBox="1"/>
          <p:nvPr/>
        </p:nvSpPr>
        <p:spPr>
          <a:xfrm>
            <a:off x="3523467" y="3505351"/>
            <a:ext cx="925284" cy="587574"/>
          </a:xfrm>
          <a:prstGeom prst="rect">
            <a:avLst/>
          </a:prstGeom>
          <a:noFill/>
        </p:spPr>
        <p:txBody>
          <a:bodyPr wrap="square" rtlCol="0">
            <a:spAutoFit/>
          </a:bodyPr>
          <a:lstStyle/>
          <a:p>
            <a:r>
              <a:rPr lang="en-GB" dirty="0"/>
              <a:t>Quality control</a:t>
            </a:r>
          </a:p>
        </p:txBody>
      </p:sp>
      <p:sp>
        <p:nvSpPr>
          <p:cNvPr id="16" name="Rectangle 15">
            <a:extLst>
              <a:ext uri="{FF2B5EF4-FFF2-40B4-BE49-F238E27FC236}">
                <a16:creationId xmlns:a16="http://schemas.microsoft.com/office/drawing/2014/main" id="{78AB5455-7A99-DC1E-D610-64FC358F4268}"/>
              </a:ext>
            </a:extLst>
          </p:cNvPr>
          <p:cNvSpPr/>
          <p:nvPr/>
        </p:nvSpPr>
        <p:spPr>
          <a:xfrm>
            <a:off x="5221640" y="3506563"/>
            <a:ext cx="1331165" cy="12147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E77FD93B-DB4F-2061-B4F6-AB1836C9FFFE}"/>
              </a:ext>
            </a:extLst>
          </p:cNvPr>
          <p:cNvSpPr txBox="1"/>
          <p:nvPr/>
        </p:nvSpPr>
        <p:spPr>
          <a:xfrm>
            <a:off x="5221639" y="3535669"/>
            <a:ext cx="1424473" cy="1007269"/>
          </a:xfrm>
          <a:prstGeom prst="rect">
            <a:avLst/>
          </a:prstGeom>
          <a:noFill/>
        </p:spPr>
        <p:txBody>
          <a:bodyPr wrap="square" rtlCol="0">
            <a:spAutoFit/>
          </a:bodyPr>
          <a:lstStyle/>
          <a:p>
            <a:r>
              <a:rPr lang="en-GB" dirty="0"/>
              <a:t>Assemble </a:t>
            </a:r>
            <a:r>
              <a:rPr lang="en-GB" sz="1600" dirty="0"/>
              <a:t>(different </a:t>
            </a:r>
            <a:r>
              <a:rPr lang="en-GB" sz="1600" dirty="0" err="1"/>
              <a:t>kmers</a:t>
            </a:r>
            <a:r>
              <a:rPr lang="en-GB" sz="1600" dirty="0"/>
              <a:t>, different tools)</a:t>
            </a:r>
            <a:endParaRPr lang="en-GB" dirty="0"/>
          </a:p>
        </p:txBody>
      </p:sp>
      <p:cxnSp>
        <p:nvCxnSpPr>
          <p:cNvPr id="18" name="Straight Arrow Connector 17">
            <a:extLst>
              <a:ext uri="{FF2B5EF4-FFF2-40B4-BE49-F238E27FC236}">
                <a16:creationId xmlns:a16="http://schemas.microsoft.com/office/drawing/2014/main" id="{7853383A-EDED-D9ED-EC3C-910964233074}"/>
              </a:ext>
            </a:extLst>
          </p:cNvPr>
          <p:cNvCxnSpPr/>
          <p:nvPr/>
        </p:nvCxnSpPr>
        <p:spPr>
          <a:xfrm flipV="1">
            <a:off x="6574580" y="3763166"/>
            <a:ext cx="718458" cy="1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D67CCE7-3DB3-7001-0861-31D74034A933}"/>
              </a:ext>
            </a:extLst>
          </p:cNvPr>
          <p:cNvSpPr txBox="1"/>
          <p:nvPr/>
        </p:nvSpPr>
        <p:spPr>
          <a:xfrm>
            <a:off x="90861" y="3099727"/>
            <a:ext cx="812274" cy="369332"/>
          </a:xfrm>
          <a:prstGeom prst="rect">
            <a:avLst/>
          </a:prstGeom>
          <a:noFill/>
        </p:spPr>
        <p:txBody>
          <a:bodyPr wrap="none" rtlCol="0">
            <a:spAutoFit/>
          </a:bodyPr>
          <a:lstStyle/>
          <a:p>
            <a:r>
              <a:rPr lang="en-GB" dirty="0" err="1">
                <a:solidFill>
                  <a:srgbClr val="FF0000"/>
                </a:solidFill>
              </a:rPr>
              <a:t>FastQc</a:t>
            </a:r>
            <a:endParaRPr lang="en-GB" dirty="0">
              <a:solidFill>
                <a:srgbClr val="FF0000"/>
              </a:solidFill>
            </a:endParaRPr>
          </a:p>
        </p:txBody>
      </p:sp>
      <p:sp>
        <p:nvSpPr>
          <p:cNvPr id="28" name="TextBox 27">
            <a:extLst>
              <a:ext uri="{FF2B5EF4-FFF2-40B4-BE49-F238E27FC236}">
                <a16:creationId xmlns:a16="http://schemas.microsoft.com/office/drawing/2014/main" id="{EC73D2AA-7421-7AC9-A2EE-03F5F493C5D6}"/>
              </a:ext>
            </a:extLst>
          </p:cNvPr>
          <p:cNvSpPr txBox="1"/>
          <p:nvPr/>
        </p:nvSpPr>
        <p:spPr>
          <a:xfrm>
            <a:off x="1593407" y="3088795"/>
            <a:ext cx="1426609" cy="369332"/>
          </a:xfrm>
          <a:prstGeom prst="rect">
            <a:avLst/>
          </a:prstGeom>
          <a:noFill/>
        </p:spPr>
        <p:txBody>
          <a:bodyPr wrap="none" rtlCol="0">
            <a:spAutoFit/>
          </a:bodyPr>
          <a:lstStyle/>
          <a:p>
            <a:r>
              <a:rPr lang="en-GB" dirty="0" err="1">
                <a:solidFill>
                  <a:srgbClr val="FF0000"/>
                </a:solidFill>
              </a:rPr>
              <a:t>Trimmomatic</a:t>
            </a:r>
            <a:endParaRPr lang="en-GB" dirty="0">
              <a:solidFill>
                <a:srgbClr val="FF0000"/>
              </a:solidFill>
            </a:endParaRPr>
          </a:p>
        </p:txBody>
      </p:sp>
      <p:sp>
        <p:nvSpPr>
          <p:cNvPr id="29" name="TextBox 28">
            <a:extLst>
              <a:ext uri="{FF2B5EF4-FFF2-40B4-BE49-F238E27FC236}">
                <a16:creationId xmlns:a16="http://schemas.microsoft.com/office/drawing/2014/main" id="{B56F0D0D-F80F-827F-4352-946FF5F5CB6A}"/>
              </a:ext>
            </a:extLst>
          </p:cNvPr>
          <p:cNvSpPr txBox="1"/>
          <p:nvPr/>
        </p:nvSpPr>
        <p:spPr>
          <a:xfrm>
            <a:off x="5212308" y="2245056"/>
            <a:ext cx="1685994" cy="1200329"/>
          </a:xfrm>
          <a:prstGeom prst="rect">
            <a:avLst/>
          </a:prstGeom>
          <a:noFill/>
        </p:spPr>
        <p:txBody>
          <a:bodyPr wrap="square" rtlCol="0">
            <a:spAutoFit/>
          </a:bodyPr>
          <a:lstStyle/>
          <a:p>
            <a:r>
              <a:rPr lang="en-GB" dirty="0">
                <a:solidFill>
                  <a:srgbClr val="FF0000"/>
                </a:solidFill>
              </a:rPr>
              <a:t>Many options: depends on your data and organism</a:t>
            </a:r>
          </a:p>
        </p:txBody>
      </p:sp>
      <p:sp>
        <p:nvSpPr>
          <p:cNvPr id="40" name="TextBox 39">
            <a:extLst>
              <a:ext uri="{FF2B5EF4-FFF2-40B4-BE49-F238E27FC236}">
                <a16:creationId xmlns:a16="http://schemas.microsoft.com/office/drawing/2014/main" id="{B5484670-0F8E-B35E-00A7-6FA259905627}"/>
              </a:ext>
            </a:extLst>
          </p:cNvPr>
          <p:cNvSpPr txBox="1"/>
          <p:nvPr/>
        </p:nvSpPr>
        <p:spPr>
          <a:xfrm>
            <a:off x="2358621" y="4993629"/>
            <a:ext cx="2613864" cy="923330"/>
          </a:xfrm>
          <a:prstGeom prst="rect">
            <a:avLst/>
          </a:prstGeom>
          <a:noFill/>
        </p:spPr>
        <p:txBody>
          <a:bodyPr wrap="square" rtlCol="0">
            <a:spAutoFit/>
          </a:bodyPr>
          <a:lstStyle/>
          <a:p>
            <a:r>
              <a:rPr lang="en-GB" b="1" dirty="0">
                <a:highlight>
                  <a:srgbClr val="FFFF00"/>
                </a:highlight>
              </a:rPr>
              <a:t>Check assembly metrics here between various tools/ parameters</a:t>
            </a:r>
          </a:p>
        </p:txBody>
      </p:sp>
      <p:cxnSp>
        <p:nvCxnSpPr>
          <p:cNvPr id="42" name="Straight Arrow Connector 41">
            <a:extLst>
              <a:ext uri="{FF2B5EF4-FFF2-40B4-BE49-F238E27FC236}">
                <a16:creationId xmlns:a16="http://schemas.microsoft.com/office/drawing/2014/main" id="{95C55D3D-120F-AE63-7B2A-104D359CC16D}"/>
              </a:ext>
            </a:extLst>
          </p:cNvPr>
          <p:cNvCxnSpPr/>
          <p:nvPr/>
        </p:nvCxnSpPr>
        <p:spPr>
          <a:xfrm flipV="1">
            <a:off x="4560235" y="4525082"/>
            <a:ext cx="652073" cy="422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D20531A-5AE2-34A5-5091-F6867B86B06F}"/>
              </a:ext>
            </a:extLst>
          </p:cNvPr>
          <p:cNvCxnSpPr/>
          <p:nvPr/>
        </p:nvCxnSpPr>
        <p:spPr>
          <a:xfrm flipH="1" flipV="1">
            <a:off x="4213064" y="5673220"/>
            <a:ext cx="598633" cy="116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1D6B2F7-1E13-5A52-2771-E234374B0E2E}"/>
              </a:ext>
            </a:extLst>
          </p:cNvPr>
          <p:cNvSpPr txBox="1"/>
          <p:nvPr/>
        </p:nvSpPr>
        <p:spPr>
          <a:xfrm>
            <a:off x="5021692" y="5683090"/>
            <a:ext cx="2387103" cy="923330"/>
          </a:xfrm>
          <a:prstGeom prst="rect">
            <a:avLst/>
          </a:prstGeom>
          <a:noFill/>
        </p:spPr>
        <p:txBody>
          <a:bodyPr wrap="square" rtlCol="0">
            <a:spAutoFit/>
          </a:bodyPr>
          <a:lstStyle/>
          <a:p>
            <a:r>
              <a:rPr lang="en-GB" dirty="0"/>
              <a:t>I can talk for hours about this bit .. But I wont ;) </a:t>
            </a:r>
          </a:p>
        </p:txBody>
      </p:sp>
    </p:spTree>
    <p:extLst>
      <p:ext uri="{BB962C8B-B14F-4D97-AF65-F5344CB8AC3E}">
        <p14:creationId xmlns:p14="http://schemas.microsoft.com/office/powerpoint/2010/main" val="34251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633644" y="199371"/>
            <a:ext cx="7941389" cy="535531"/>
          </a:xfrm>
        </p:spPr>
        <p:txBody>
          <a:bodyPr/>
          <a:lstStyle/>
          <a:p>
            <a:r>
              <a:rPr lang="en-GB" sz="3200" dirty="0"/>
              <a:t>6) Procedure of how to “assemble” the contigs</a:t>
            </a:r>
          </a:p>
        </p:txBody>
      </p:sp>
      <p:sp>
        <p:nvSpPr>
          <p:cNvPr id="6" name="Content Placeholder 2"/>
          <p:cNvSpPr txBox="1">
            <a:spLocks/>
          </p:cNvSpPr>
          <p:nvPr/>
        </p:nvSpPr>
        <p:spPr>
          <a:xfrm>
            <a:off x="479942" y="1502868"/>
            <a:ext cx="7070651" cy="2199120"/>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58699" y="1164486"/>
            <a:ext cx="8698636" cy="1321066"/>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Contigs: </a:t>
            </a:r>
            <a:r>
              <a:rPr lang="en-GB" sz="2400" dirty="0"/>
              <a:t>are the initial assembled fragments from the raw reads, contigs should not contain NNs (unknow bases). </a:t>
            </a:r>
            <a:endParaRPr lang="en-GB" sz="2800" dirty="0"/>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3" name="Rectangle 2">
            <a:extLst>
              <a:ext uri="{FF2B5EF4-FFF2-40B4-BE49-F238E27FC236}">
                <a16:creationId xmlns:a16="http://schemas.microsoft.com/office/drawing/2014/main" id="{F67A0D65-733F-CE47-7847-65F77803A5C6}"/>
              </a:ext>
            </a:extLst>
          </p:cNvPr>
          <p:cNvSpPr/>
          <p:nvPr/>
        </p:nvSpPr>
        <p:spPr>
          <a:xfrm>
            <a:off x="58699" y="3516713"/>
            <a:ext cx="989045" cy="546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 name="Straight Arrow Connector 4">
            <a:extLst>
              <a:ext uri="{FF2B5EF4-FFF2-40B4-BE49-F238E27FC236}">
                <a16:creationId xmlns:a16="http://schemas.microsoft.com/office/drawing/2014/main" id="{6B421170-D328-1E86-9E2B-D82749B6D91B}"/>
              </a:ext>
            </a:extLst>
          </p:cNvPr>
          <p:cNvCxnSpPr>
            <a:stCxn id="3" idx="3"/>
          </p:cNvCxnSpPr>
          <p:nvPr/>
        </p:nvCxnSpPr>
        <p:spPr>
          <a:xfrm flipV="1">
            <a:off x="1047744" y="3788052"/>
            <a:ext cx="718458"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5A67680-9F2D-504C-93C2-60152A2E7C5D}"/>
              </a:ext>
            </a:extLst>
          </p:cNvPr>
          <p:cNvSpPr txBox="1"/>
          <p:nvPr/>
        </p:nvSpPr>
        <p:spPr>
          <a:xfrm>
            <a:off x="77361" y="3530237"/>
            <a:ext cx="925284" cy="587574"/>
          </a:xfrm>
          <a:prstGeom prst="rect">
            <a:avLst/>
          </a:prstGeom>
          <a:noFill/>
        </p:spPr>
        <p:txBody>
          <a:bodyPr wrap="square" rtlCol="0">
            <a:spAutoFit/>
          </a:bodyPr>
          <a:lstStyle/>
          <a:p>
            <a:r>
              <a:rPr lang="en-GB" dirty="0"/>
              <a:t>Quality control</a:t>
            </a:r>
          </a:p>
        </p:txBody>
      </p:sp>
      <p:sp>
        <p:nvSpPr>
          <p:cNvPr id="10" name="Rectangle 9">
            <a:extLst>
              <a:ext uri="{FF2B5EF4-FFF2-40B4-BE49-F238E27FC236}">
                <a16:creationId xmlns:a16="http://schemas.microsoft.com/office/drawing/2014/main" id="{68746AAA-DAFB-7DF6-5141-57B4EA0245EA}"/>
              </a:ext>
            </a:extLst>
          </p:cNvPr>
          <p:cNvSpPr/>
          <p:nvPr/>
        </p:nvSpPr>
        <p:spPr>
          <a:xfrm>
            <a:off x="1759982" y="3501159"/>
            <a:ext cx="989045" cy="546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A89C4AB2-E3CC-8113-7189-6191C790A132}"/>
              </a:ext>
            </a:extLst>
          </p:cNvPr>
          <p:cNvCxnSpPr>
            <a:stCxn id="10" idx="3"/>
          </p:cNvCxnSpPr>
          <p:nvPr/>
        </p:nvCxnSpPr>
        <p:spPr>
          <a:xfrm flipV="1">
            <a:off x="2749027" y="3772498"/>
            <a:ext cx="718458"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1D7D0E3-386A-276A-5964-3B3B003AB703}"/>
              </a:ext>
            </a:extLst>
          </p:cNvPr>
          <p:cNvSpPr txBox="1"/>
          <p:nvPr/>
        </p:nvSpPr>
        <p:spPr>
          <a:xfrm>
            <a:off x="1778644" y="3514683"/>
            <a:ext cx="925284" cy="587574"/>
          </a:xfrm>
          <a:prstGeom prst="rect">
            <a:avLst/>
          </a:prstGeom>
          <a:noFill/>
        </p:spPr>
        <p:txBody>
          <a:bodyPr wrap="square" rtlCol="0">
            <a:spAutoFit/>
          </a:bodyPr>
          <a:lstStyle/>
          <a:p>
            <a:r>
              <a:rPr lang="en-GB" dirty="0"/>
              <a:t>Quality trim</a:t>
            </a:r>
          </a:p>
        </p:txBody>
      </p:sp>
      <p:sp>
        <p:nvSpPr>
          <p:cNvPr id="13" name="Rectangle 12">
            <a:extLst>
              <a:ext uri="{FF2B5EF4-FFF2-40B4-BE49-F238E27FC236}">
                <a16:creationId xmlns:a16="http://schemas.microsoft.com/office/drawing/2014/main" id="{165EEAA7-1815-2233-C167-95860849E88B}"/>
              </a:ext>
            </a:extLst>
          </p:cNvPr>
          <p:cNvSpPr/>
          <p:nvPr/>
        </p:nvSpPr>
        <p:spPr>
          <a:xfrm>
            <a:off x="3504805" y="3491827"/>
            <a:ext cx="989045" cy="546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 name="Straight Arrow Connector 13">
            <a:extLst>
              <a:ext uri="{FF2B5EF4-FFF2-40B4-BE49-F238E27FC236}">
                <a16:creationId xmlns:a16="http://schemas.microsoft.com/office/drawing/2014/main" id="{1562A5BD-B6FB-032B-6984-A9210F4D6B96}"/>
              </a:ext>
            </a:extLst>
          </p:cNvPr>
          <p:cNvCxnSpPr>
            <a:stCxn id="13" idx="3"/>
          </p:cNvCxnSpPr>
          <p:nvPr/>
        </p:nvCxnSpPr>
        <p:spPr>
          <a:xfrm flipV="1">
            <a:off x="4493850" y="3763166"/>
            <a:ext cx="718458"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1E10FB-BFFA-7237-47AF-89F7268E65E2}"/>
              </a:ext>
            </a:extLst>
          </p:cNvPr>
          <p:cNvSpPr txBox="1"/>
          <p:nvPr/>
        </p:nvSpPr>
        <p:spPr>
          <a:xfrm>
            <a:off x="3523467" y="3505351"/>
            <a:ext cx="925284" cy="587574"/>
          </a:xfrm>
          <a:prstGeom prst="rect">
            <a:avLst/>
          </a:prstGeom>
          <a:noFill/>
        </p:spPr>
        <p:txBody>
          <a:bodyPr wrap="square" rtlCol="0">
            <a:spAutoFit/>
          </a:bodyPr>
          <a:lstStyle/>
          <a:p>
            <a:r>
              <a:rPr lang="en-GB" dirty="0"/>
              <a:t>Quality control</a:t>
            </a:r>
          </a:p>
        </p:txBody>
      </p:sp>
      <p:sp>
        <p:nvSpPr>
          <p:cNvPr id="16" name="Rectangle 15">
            <a:extLst>
              <a:ext uri="{FF2B5EF4-FFF2-40B4-BE49-F238E27FC236}">
                <a16:creationId xmlns:a16="http://schemas.microsoft.com/office/drawing/2014/main" id="{78AB5455-7A99-DC1E-D610-64FC358F4268}"/>
              </a:ext>
            </a:extLst>
          </p:cNvPr>
          <p:cNvSpPr/>
          <p:nvPr/>
        </p:nvSpPr>
        <p:spPr>
          <a:xfrm>
            <a:off x="5221640" y="3506563"/>
            <a:ext cx="1331165" cy="12147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E77FD93B-DB4F-2061-B4F6-AB1836C9FFFE}"/>
              </a:ext>
            </a:extLst>
          </p:cNvPr>
          <p:cNvSpPr txBox="1"/>
          <p:nvPr/>
        </p:nvSpPr>
        <p:spPr>
          <a:xfrm>
            <a:off x="5221639" y="3535669"/>
            <a:ext cx="1424473" cy="1007269"/>
          </a:xfrm>
          <a:prstGeom prst="rect">
            <a:avLst/>
          </a:prstGeom>
          <a:noFill/>
        </p:spPr>
        <p:txBody>
          <a:bodyPr wrap="square" rtlCol="0">
            <a:spAutoFit/>
          </a:bodyPr>
          <a:lstStyle/>
          <a:p>
            <a:r>
              <a:rPr lang="en-GB" dirty="0"/>
              <a:t>Assemble </a:t>
            </a:r>
            <a:r>
              <a:rPr lang="en-GB" sz="1600" dirty="0"/>
              <a:t>(different </a:t>
            </a:r>
            <a:r>
              <a:rPr lang="en-GB" sz="1600" dirty="0" err="1"/>
              <a:t>kmers</a:t>
            </a:r>
            <a:r>
              <a:rPr lang="en-GB" sz="1600" dirty="0"/>
              <a:t>, different tools)</a:t>
            </a:r>
            <a:endParaRPr lang="en-GB" dirty="0"/>
          </a:p>
        </p:txBody>
      </p:sp>
      <p:cxnSp>
        <p:nvCxnSpPr>
          <p:cNvPr id="18" name="Straight Arrow Connector 17">
            <a:extLst>
              <a:ext uri="{FF2B5EF4-FFF2-40B4-BE49-F238E27FC236}">
                <a16:creationId xmlns:a16="http://schemas.microsoft.com/office/drawing/2014/main" id="{7853383A-EDED-D9ED-EC3C-910964233074}"/>
              </a:ext>
            </a:extLst>
          </p:cNvPr>
          <p:cNvCxnSpPr/>
          <p:nvPr/>
        </p:nvCxnSpPr>
        <p:spPr>
          <a:xfrm flipV="1">
            <a:off x="6574580" y="3763166"/>
            <a:ext cx="718458" cy="1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B9F7387-53EF-2661-47D5-FEA6089ECE40}"/>
              </a:ext>
            </a:extLst>
          </p:cNvPr>
          <p:cNvSpPr/>
          <p:nvPr/>
        </p:nvSpPr>
        <p:spPr>
          <a:xfrm>
            <a:off x="7255001" y="3456722"/>
            <a:ext cx="1592868" cy="13221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0" name="Straight Arrow Connector 19">
            <a:extLst>
              <a:ext uri="{FF2B5EF4-FFF2-40B4-BE49-F238E27FC236}">
                <a16:creationId xmlns:a16="http://schemas.microsoft.com/office/drawing/2014/main" id="{56FB9525-C474-15D8-7073-61527250AE2B}"/>
              </a:ext>
            </a:extLst>
          </p:cNvPr>
          <p:cNvCxnSpPr>
            <a:cxnSpLocks/>
            <a:stCxn id="19" idx="3"/>
          </p:cNvCxnSpPr>
          <p:nvPr/>
        </p:nvCxnSpPr>
        <p:spPr>
          <a:xfrm flipH="1">
            <a:off x="8511249" y="4117811"/>
            <a:ext cx="336620" cy="1290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A4174E-8410-55B9-BF11-C16FF79EC3C0}"/>
              </a:ext>
            </a:extLst>
          </p:cNvPr>
          <p:cNvSpPr txBox="1"/>
          <p:nvPr/>
        </p:nvSpPr>
        <p:spPr>
          <a:xfrm>
            <a:off x="7303518" y="3628340"/>
            <a:ext cx="1490178" cy="646331"/>
          </a:xfrm>
          <a:prstGeom prst="rect">
            <a:avLst/>
          </a:prstGeom>
          <a:noFill/>
        </p:spPr>
        <p:txBody>
          <a:bodyPr wrap="square" rtlCol="0">
            <a:spAutoFit/>
          </a:bodyPr>
          <a:lstStyle/>
          <a:p>
            <a:r>
              <a:rPr lang="en-GB" b="1" u="sng" dirty="0"/>
              <a:t>*Contamination clean *</a:t>
            </a:r>
          </a:p>
        </p:txBody>
      </p:sp>
      <p:sp>
        <p:nvSpPr>
          <p:cNvPr id="22" name="Rectangle 21">
            <a:extLst>
              <a:ext uri="{FF2B5EF4-FFF2-40B4-BE49-F238E27FC236}">
                <a16:creationId xmlns:a16="http://schemas.microsoft.com/office/drawing/2014/main" id="{2245F0DB-96EE-3268-098A-86BC309F995F}"/>
              </a:ext>
            </a:extLst>
          </p:cNvPr>
          <p:cNvSpPr/>
          <p:nvPr/>
        </p:nvSpPr>
        <p:spPr>
          <a:xfrm>
            <a:off x="7317460" y="5630968"/>
            <a:ext cx="989045" cy="1206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TextBox 26">
            <a:extLst>
              <a:ext uri="{FF2B5EF4-FFF2-40B4-BE49-F238E27FC236}">
                <a16:creationId xmlns:a16="http://schemas.microsoft.com/office/drawing/2014/main" id="{8D67CCE7-3DB3-7001-0861-31D74034A933}"/>
              </a:ext>
            </a:extLst>
          </p:cNvPr>
          <p:cNvSpPr txBox="1"/>
          <p:nvPr/>
        </p:nvSpPr>
        <p:spPr>
          <a:xfrm>
            <a:off x="90861" y="3099727"/>
            <a:ext cx="812274" cy="369332"/>
          </a:xfrm>
          <a:prstGeom prst="rect">
            <a:avLst/>
          </a:prstGeom>
          <a:noFill/>
        </p:spPr>
        <p:txBody>
          <a:bodyPr wrap="none" rtlCol="0">
            <a:spAutoFit/>
          </a:bodyPr>
          <a:lstStyle/>
          <a:p>
            <a:r>
              <a:rPr lang="en-GB" dirty="0" err="1">
                <a:solidFill>
                  <a:srgbClr val="FF0000"/>
                </a:solidFill>
              </a:rPr>
              <a:t>FastQc</a:t>
            </a:r>
            <a:endParaRPr lang="en-GB" dirty="0">
              <a:solidFill>
                <a:srgbClr val="FF0000"/>
              </a:solidFill>
            </a:endParaRPr>
          </a:p>
        </p:txBody>
      </p:sp>
      <p:sp>
        <p:nvSpPr>
          <p:cNvPr id="28" name="TextBox 27">
            <a:extLst>
              <a:ext uri="{FF2B5EF4-FFF2-40B4-BE49-F238E27FC236}">
                <a16:creationId xmlns:a16="http://schemas.microsoft.com/office/drawing/2014/main" id="{EC73D2AA-7421-7AC9-A2EE-03F5F493C5D6}"/>
              </a:ext>
            </a:extLst>
          </p:cNvPr>
          <p:cNvSpPr txBox="1"/>
          <p:nvPr/>
        </p:nvSpPr>
        <p:spPr>
          <a:xfrm>
            <a:off x="1593407" y="3088795"/>
            <a:ext cx="1426609" cy="369332"/>
          </a:xfrm>
          <a:prstGeom prst="rect">
            <a:avLst/>
          </a:prstGeom>
          <a:noFill/>
        </p:spPr>
        <p:txBody>
          <a:bodyPr wrap="none" rtlCol="0">
            <a:spAutoFit/>
          </a:bodyPr>
          <a:lstStyle/>
          <a:p>
            <a:r>
              <a:rPr lang="en-GB" dirty="0" err="1">
                <a:solidFill>
                  <a:srgbClr val="FF0000"/>
                </a:solidFill>
              </a:rPr>
              <a:t>Trimmomatic</a:t>
            </a:r>
            <a:endParaRPr lang="en-GB" dirty="0">
              <a:solidFill>
                <a:srgbClr val="FF0000"/>
              </a:solidFill>
            </a:endParaRPr>
          </a:p>
        </p:txBody>
      </p:sp>
      <p:sp>
        <p:nvSpPr>
          <p:cNvPr id="29" name="TextBox 28">
            <a:extLst>
              <a:ext uri="{FF2B5EF4-FFF2-40B4-BE49-F238E27FC236}">
                <a16:creationId xmlns:a16="http://schemas.microsoft.com/office/drawing/2014/main" id="{B56F0D0D-F80F-827F-4352-946FF5F5CB6A}"/>
              </a:ext>
            </a:extLst>
          </p:cNvPr>
          <p:cNvSpPr txBox="1"/>
          <p:nvPr/>
        </p:nvSpPr>
        <p:spPr>
          <a:xfrm>
            <a:off x="5212308" y="2245056"/>
            <a:ext cx="1685994" cy="1200329"/>
          </a:xfrm>
          <a:prstGeom prst="rect">
            <a:avLst/>
          </a:prstGeom>
          <a:noFill/>
        </p:spPr>
        <p:txBody>
          <a:bodyPr wrap="square" rtlCol="0">
            <a:spAutoFit/>
          </a:bodyPr>
          <a:lstStyle/>
          <a:p>
            <a:r>
              <a:rPr lang="en-GB" dirty="0">
                <a:solidFill>
                  <a:srgbClr val="FF0000"/>
                </a:solidFill>
              </a:rPr>
              <a:t>Many options: depends on your data and organism</a:t>
            </a:r>
          </a:p>
        </p:txBody>
      </p:sp>
      <p:sp>
        <p:nvSpPr>
          <p:cNvPr id="31" name="TextBox 30">
            <a:extLst>
              <a:ext uri="{FF2B5EF4-FFF2-40B4-BE49-F238E27FC236}">
                <a16:creationId xmlns:a16="http://schemas.microsoft.com/office/drawing/2014/main" id="{043F2A93-A30C-1687-E285-8F5EA134AA53}"/>
              </a:ext>
            </a:extLst>
          </p:cNvPr>
          <p:cNvSpPr txBox="1"/>
          <p:nvPr/>
        </p:nvSpPr>
        <p:spPr>
          <a:xfrm>
            <a:off x="7126131" y="3079167"/>
            <a:ext cx="1066254" cy="369332"/>
          </a:xfrm>
          <a:prstGeom prst="rect">
            <a:avLst/>
          </a:prstGeom>
          <a:noFill/>
        </p:spPr>
        <p:txBody>
          <a:bodyPr wrap="none" rtlCol="0">
            <a:spAutoFit/>
          </a:bodyPr>
          <a:lstStyle/>
          <a:p>
            <a:r>
              <a:rPr lang="en-GB" dirty="0" err="1">
                <a:solidFill>
                  <a:srgbClr val="FF0000"/>
                </a:solidFill>
              </a:rPr>
              <a:t>Blobtools</a:t>
            </a:r>
            <a:endParaRPr lang="en-GB" dirty="0">
              <a:solidFill>
                <a:srgbClr val="FF0000"/>
              </a:solidFill>
            </a:endParaRPr>
          </a:p>
        </p:txBody>
      </p:sp>
      <p:sp>
        <p:nvSpPr>
          <p:cNvPr id="33" name="TextBox 32">
            <a:extLst>
              <a:ext uri="{FF2B5EF4-FFF2-40B4-BE49-F238E27FC236}">
                <a16:creationId xmlns:a16="http://schemas.microsoft.com/office/drawing/2014/main" id="{02AAC44E-6809-B243-3F96-B58C402995F2}"/>
              </a:ext>
            </a:extLst>
          </p:cNvPr>
          <p:cNvSpPr txBox="1"/>
          <p:nvPr/>
        </p:nvSpPr>
        <p:spPr>
          <a:xfrm>
            <a:off x="7338137" y="5923392"/>
            <a:ext cx="925284" cy="369332"/>
          </a:xfrm>
          <a:prstGeom prst="rect">
            <a:avLst/>
          </a:prstGeom>
          <a:noFill/>
        </p:spPr>
        <p:txBody>
          <a:bodyPr wrap="square" rtlCol="0">
            <a:spAutoFit/>
          </a:bodyPr>
          <a:lstStyle/>
          <a:p>
            <a:r>
              <a:rPr lang="en-GB" dirty="0"/>
              <a:t>Polish</a:t>
            </a:r>
          </a:p>
        </p:txBody>
      </p:sp>
      <p:sp>
        <p:nvSpPr>
          <p:cNvPr id="34" name="TextBox 33">
            <a:extLst>
              <a:ext uri="{FF2B5EF4-FFF2-40B4-BE49-F238E27FC236}">
                <a16:creationId xmlns:a16="http://schemas.microsoft.com/office/drawing/2014/main" id="{F27C2246-AF08-8616-4B55-B0F428664C5A}"/>
              </a:ext>
            </a:extLst>
          </p:cNvPr>
          <p:cNvSpPr txBox="1"/>
          <p:nvPr/>
        </p:nvSpPr>
        <p:spPr>
          <a:xfrm>
            <a:off x="7247742" y="4765526"/>
            <a:ext cx="1273913" cy="923330"/>
          </a:xfrm>
          <a:prstGeom prst="rect">
            <a:avLst/>
          </a:prstGeom>
          <a:noFill/>
        </p:spPr>
        <p:txBody>
          <a:bodyPr wrap="square" rtlCol="0">
            <a:spAutoFit/>
          </a:bodyPr>
          <a:lstStyle/>
          <a:p>
            <a:r>
              <a:rPr lang="en-GB" dirty="0">
                <a:solidFill>
                  <a:srgbClr val="FF0000"/>
                </a:solidFill>
              </a:rPr>
              <a:t>Pilon, Arrow, </a:t>
            </a:r>
            <a:r>
              <a:rPr lang="en-GB" dirty="0" err="1">
                <a:solidFill>
                  <a:srgbClr val="FF0000"/>
                </a:solidFill>
              </a:rPr>
              <a:t>Nanopolish</a:t>
            </a:r>
            <a:endParaRPr lang="en-GB" dirty="0">
              <a:solidFill>
                <a:srgbClr val="FF0000"/>
              </a:solidFill>
            </a:endParaRPr>
          </a:p>
        </p:txBody>
      </p:sp>
      <p:cxnSp>
        <p:nvCxnSpPr>
          <p:cNvPr id="35" name="Straight Arrow Connector 34">
            <a:extLst>
              <a:ext uri="{FF2B5EF4-FFF2-40B4-BE49-F238E27FC236}">
                <a16:creationId xmlns:a16="http://schemas.microsoft.com/office/drawing/2014/main" id="{ADB5686E-93E3-3AAB-09EA-D2873F1217F5}"/>
              </a:ext>
            </a:extLst>
          </p:cNvPr>
          <p:cNvCxnSpPr>
            <a:cxnSpLocks/>
          </p:cNvCxnSpPr>
          <p:nvPr/>
        </p:nvCxnSpPr>
        <p:spPr>
          <a:xfrm flipH="1" flipV="1">
            <a:off x="6707956" y="6096581"/>
            <a:ext cx="587962"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8DEE392-1DEB-4A4B-7C66-E4FCC331C84C}"/>
              </a:ext>
            </a:extLst>
          </p:cNvPr>
          <p:cNvSpPr/>
          <p:nvPr/>
        </p:nvSpPr>
        <p:spPr>
          <a:xfrm>
            <a:off x="5651929" y="5573868"/>
            <a:ext cx="989045" cy="1206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TextBox 37">
            <a:extLst>
              <a:ext uri="{FF2B5EF4-FFF2-40B4-BE49-F238E27FC236}">
                <a16:creationId xmlns:a16="http://schemas.microsoft.com/office/drawing/2014/main" id="{BC228854-D20F-F8DC-2CAE-CB44E6F2EB70}"/>
              </a:ext>
            </a:extLst>
          </p:cNvPr>
          <p:cNvSpPr txBox="1"/>
          <p:nvPr/>
        </p:nvSpPr>
        <p:spPr>
          <a:xfrm>
            <a:off x="5608845" y="5865013"/>
            <a:ext cx="1019930" cy="646331"/>
          </a:xfrm>
          <a:prstGeom prst="rect">
            <a:avLst/>
          </a:prstGeom>
          <a:noFill/>
        </p:spPr>
        <p:txBody>
          <a:bodyPr wrap="square" rtlCol="0">
            <a:spAutoFit/>
          </a:bodyPr>
          <a:lstStyle/>
          <a:p>
            <a:r>
              <a:rPr lang="en-GB" dirty="0">
                <a:highlight>
                  <a:srgbClr val="FFFF00"/>
                </a:highlight>
              </a:rPr>
              <a:t>FINAL CONTIGS</a:t>
            </a:r>
          </a:p>
        </p:txBody>
      </p:sp>
      <p:sp>
        <p:nvSpPr>
          <p:cNvPr id="39" name="TextBox 38">
            <a:extLst>
              <a:ext uri="{FF2B5EF4-FFF2-40B4-BE49-F238E27FC236}">
                <a16:creationId xmlns:a16="http://schemas.microsoft.com/office/drawing/2014/main" id="{9E0BBB30-E858-32C5-CF11-7AE927AABC61}"/>
              </a:ext>
            </a:extLst>
          </p:cNvPr>
          <p:cNvSpPr txBox="1"/>
          <p:nvPr/>
        </p:nvSpPr>
        <p:spPr>
          <a:xfrm>
            <a:off x="3324050" y="6367649"/>
            <a:ext cx="2167934" cy="369332"/>
          </a:xfrm>
          <a:prstGeom prst="rect">
            <a:avLst/>
          </a:prstGeom>
          <a:noFill/>
        </p:spPr>
        <p:txBody>
          <a:bodyPr wrap="square" rtlCol="0">
            <a:spAutoFit/>
          </a:bodyPr>
          <a:lstStyle/>
          <a:p>
            <a:r>
              <a:rPr lang="en-GB" dirty="0">
                <a:solidFill>
                  <a:srgbClr val="FF0000"/>
                </a:solidFill>
                <a:highlight>
                  <a:srgbClr val="FFFF00"/>
                </a:highlight>
              </a:rPr>
              <a:t>NOW WHAT??</a:t>
            </a:r>
          </a:p>
        </p:txBody>
      </p:sp>
      <p:sp>
        <p:nvSpPr>
          <p:cNvPr id="40" name="TextBox 39">
            <a:extLst>
              <a:ext uri="{FF2B5EF4-FFF2-40B4-BE49-F238E27FC236}">
                <a16:creationId xmlns:a16="http://schemas.microsoft.com/office/drawing/2014/main" id="{B5484670-0F8E-B35E-00A7-6FA259905627}"/>
              </a:ext>
            </a:extLst>
          </p:cNvPr>
          <p:cNvSpPr txBox="1"/>
          <p:nvPr/>
        </p:nvSpPr>
        <p:spPr>
          <a:xfrm>
            <a:off x="2358621" y="4993629"/>
            <a:ext cx="2613864" cy="523220"/>
          </a:xfrm>
          <a:prstGeom prst="rect">
            <a:avLst/>
          </a:prstGeom>
          <a:noFill/>
        </p:spPr>
        <p:txBody>
          <a:bodyPr wrap="square" rtlCol="0">
            <a:spAutoFit/>
          </a:bodyPr>
          <a:lstStyle/>
          <a:p>
            <a:r>
              <a:rPr lang="en-GB" sz="1400" dirty="0"/>
              <a:t>Check assembly metric here between various tools</a:t>
            </a:r>
          </a:p>
        </p:txBody>
      </p:sp>
      <p:cxnSp>
        <p:nvCxnSpPr>
          <p:cNvPr id="42" name="Straight Arrow Connector 41">
            <a:extLst>
              <a:ext uri="{FF2B5EF4-FFF2-40B4-BE49-F238E27FC236}">
                <a16:creationId xmlns:a16="http://schemas.microsoft.com/office/drawing/2014/main" id="{95C55D3D-120F-AE63-7B2A-104D359CC16D}"/>
              </a:ext>
            </a:extLst>
          </p:cNvPr>
          <p:cNvCxnSpPr/>
          <p:nvPr/>
        </p:nvCxnSpPr>
        <p:spPr>
          <a:xfrm flipV="1">
            <a:off x="4560235" y="4525082"/>
            <a:ext cx="652073" cy="422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72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1066406" y="91960"/>
            <a:ext cx="7941389" cy="590931"/>
          </a:xfrm>
        </p:spPr>
        <p:txBody>
          <a:bodyPr/>
          <a:lstStyle/>
          <a:p>
            <a:r>
              <a:rPr lang="en-GB" sz="3600" dirty="0"/>
              <a:t>6) We have contigs -  what next?</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 y="805488"/>
            <a:ext cx="8698636"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Scaffold</a:t>
            </a:r>
            <a:r>
              <a:rPr lang="en-GB" sz="2400" dirty="0"/>
              <a:t>: “place” the contigs together separated by a known length of unknown bases, called NNNNNNs. Therefore, scaffolds are an ordered collection of 2 or more contigs. </a:t>
            </a:r>
          </a:p>
          <a:p>
            <a:pPr marL="285750" indent="-285750">
              <a:buFont typeface="Arial" panose="020B0604020202020204" pitchFamily="34" charset="0"/>
              <a:buChar char="•"/>
            </a:pPr>
            <a:r>
              <a:rPr lang="en-GB" sz="2400" dirty="0"/>
              <a:t>For eukaryotic organisms the next step would be to scaffold, either with mate pair libraries (SSPACE), </a:t>
            </a:r>
            <a:r>
              <a:rPr lang="en-GB" sz="2400" dirty="0" err="1"/>
              <a:t>HiC</a:t>
            </a:r>
            <a:r>
              <a:rPr lang="en-GB" sz="2400" dirty="0"/>
              <a:t> (current best), long read data …</a:t>
            </a:r>
          </a:p>
          <a:p>
            <a:pPr marL="285750" indent="-285750">
              <a:buFont typeface="Arial" panose="020B0604020202020204" pitchFamily="34" charset="0"/>
              <a:buChar char="•"/>
            </a:pPr>
            <a:r>
              <a:rPr lang="en-GB" sz="2400" b="1" dirty="0"/>
              <a:t>Then gap fill: </a:t>
            </a:r>
            <a:r>
              <a:rPr lang="en-GB" sz="2400" dirty="0" err="1"/>
              <a:t>TGSgapfiller</a:t>
            </a:r>
            <a:r>
              <a:rPr lang="en-GB" sz="2400" dirty="0"/>
              <a:t>….</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3" name="Rectangle 2">
            <a:extLst>
              <a:ext uri="{FF2B5EF4-FFF2-40B4-BE49-F238E27FC236}">
                <a16:creationId xmlns:a16="http://schemas.microsoft.com/office/drawing/2014/main" id="{3ECF8C8C-65BA-EB89-8976-0B1DDD633083}"/>
              </a:ext>
            </a:extLst>
          </p:cNvPr>
          <p:cNvSpPr/>
          <p:nvPr/>
        </p:nvSpPr>
        <p:spPr>
          <a:xfrm>
            <a:off x="77361" y="4422198"/>
            <a:ext cx="989045" cy="601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 name="Straight Arrow Connector 4">
            <a:extLst>
              <a:ext uri="{FF2B5EF4-FFF2-40B4-BE49-F238E27FC236}">
                <a16:creationId xmlns:a16="http://schemas.microsoft.com/office/drawing/2014/main" id="{67D70B7F-8F9B-19FF-2DFD-6D945ED0E25C}"/>
              </a:ext>
            </a:extLst>
          </p:cNvPr>
          <p:cNvCxnSpPr>
            <a:stCxn id="3" idx="3"/>
          </p:cNvCxnSpPr>
          <p:nvPr/>
        </p:nvCxnSpPr>
        <p:spPr>
          <a:xfrm flipV="1">
            <a:off x="1066406" y="4720876"/>
            <a:ext cx="718458" cy="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90B279B-4FFC-A1F1-D3ED-10CED44F9D20}"/>
              </a:ext>
            </a:extLst>
          </p:cNvPr>
          <p:cNvSpPr txBox="1"/>
          <p:nvPr/>
        </p:nvSpPr>
        <p:spPr>
          <a:xfrm>
            <a:off x="96023" y="4463061"/>
            <a:ext cx="925284" cy="646331"/>
          </a:xfrm>
          <a:prstGeom prst="rect">
            <a:avLst/>
          </a:prstGeom>
          <a:noFill/>
        </p:spPr>
        <p:txBody>
          <a:bodyPr wrap="square" rtlCol="0">
            <a:spAutoFit/>
          </a:bodyPr>
          <a:lstStyle/>
          <a:p>
            <a:r>
              <a:rPr lang="en-GB" dirty="0"/>
              <a:t>Final contigs</a:t>
            </a:r>
          </a:p>
        </p:txBody>
      </p:sp>
      <p:sp>
        <p:nvSpPr>
          <p:cNvPr id="10" name="Rectangle 9">
            <a:extLst>
              <a:ext uri="{FF2B5EF4-FFF2-40B4-BE49-F238E27FC236}">
                <a16:creationId xmlns:a16="http://schemas.microsoft.com/office/drawing/2014/main" id="{20A3A4A0-0F36-7665-984F-83C86DEDD07C}"/>
              </a:ext>
            </a:extLst>
          </p:cNvPr>
          <p:cNvSpPr/>
          <p:nvPr/>
        </p:nvSpPr>
        <p:spPr>
          <a:xfrm>
            <a:off x="1778644" y="4433983"/>
            <a:ext cx="989045" cy="546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3C801034-1E7F-82B9-C65E-9040E1FF1F12}"/>
              </a:ext>
            </a:extLst>
          </p:cNvPr>
          <p:cNvCxnSpPr>
            <a:stCxn id="10" idx="3"/>
          </p:cNvCxnSpPr>
          <p:nvPr/>
        </p:nvCxnSpPr>
        <p:spPr>
          <a:xfrm flipV="1">
            <a:off x="2767689" y="4705322"/>
            <a:ext cx="718458"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787A851-74F2-8A97-7639-8A204453AC50}"/>
              </a:ext>
            </a:extLst>
          </p:cNvPr>
          <p:cNvSpPr txBox="1"/>
          <p:nvPr/>
        </p:nvSpPr>
        <p:spPr>
          <a:xfrm>
            <a:off x="1797306" y="4447507"/>
            <a:ext cx="925284" cy="369332"/>
          </a:xfrm>
          <a:prstGeom prst="rect">
            <a:avLst/>
          </a:prstGeom>
          <a:noFill/>
        </p:spPr>
        <p:txBody>
          <a:bodyPr wrap="square" rtlCol="0">
            <a:spAutoFit/>
          </a:bodyPr>
          <a:lstStyle/>
          <a:p>
            <a:r>
              <a:rPr lang="en-GB" dirty="0"/>
              <a:t>Scaffold</a:t>
            </a:r>
          </a:p>
        </p:txBody>
      </p:sp>
      <p:sp>
        <p:nvSpPr>
          <p:cNvPr id="13" name="Rectangle 12">
            <a:extLst>
              <a:ext uri="{FF2B5EF4-FFF2-40B4-BE49-F238E27FC236}">
                <a16:creationId xmlns:a16="http://schemas.microsoft.com/office/drawing/2014/main" id="{519EC6CC-A831-EB99-EB87-BFE0DD768C54}"/>
              </a:ext>
            </a:extLst>
          </p:cNvPr>
          <p:cNvSpPr/>
          <p:nvPr/>
        </p:nvSpPr>
        <p:spPr>
          <a:xfrm>
            <a:off x="3523467" y="4424651"/>
            <a:ext cx="989045" cy="546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 name="Straight Arrow Connector 13">
            <a:extLst>
              <a:ext uri="{FF2B5EF4-FFF2-40B4-BE49-F238E27FC236}">
                <a16:creationId xmlns:a16="http://schemas.microsoft.com/office/drawing/2014/main" id="{D9269344-3CED-677A-5451-FE131064F6F6}"/>
              </a:ext>
            </a:extLst>
          </p:cNvPr>
          <p:cNvCxnSpPr>
            <a:stCxn id="13" idx="3"/>
          </p:cNvCxnSpPr>
          <p:nvPr/>
        </p:nvCxnSpPr>
        <p:spPr>
          <a:xfrm flipV="1">
            <a:off x="4512512" y="4695990"/>
            <a:ext cx="718458"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7DBD79-FA2D-C0AB-479F-B9EF59DCEC77}"/>
              </a:ext>
            </a:extLst>
          </p:cNvPr>
          <p:cNvSpPr txBox="1"/>
          <p:nvPr/>
        </p:nvSpPr>
        <p:spPr>
          <a:xfrm>
            <a:off x="3542129" y="4438175"/>
            <a:ext cx="925284" cy="369332"/>
          </a:xfrm>
          <a:prstGeom prst="rect">
            <a:avLst/>
          </a:prstGeom>
          <a:noFill/>
        </p:spPr>
        <p:txBody>
          <a:bodyPr wrap="square" rtlCol="0">
            <a:spAutoFit/>
          </a:bodyPr>
          <a:lstStyle/>
          <a:p>
            <a:r>
              <a:rPr lang="en-GB" dirty="0" err="1"/>
              <a:t>GapFill</a:t>
            </a:r>
            <a:endParaRPr lang="en-GB" dirty="0"/>
          </a:p>
        </p:txBody>
      </p:sp>
      <p:sp>
        <p:nvSpPr>
          <p:cNvPr id="22" name="TextBox 21">
            <a:extLst>
              <a:ext uri="{FF2B5EF4-FFF2-40B4-BE49-F238E27FC236}">
                <a16:creationId xmlns:a16="http://schemas.microsoft.com/office/drawing/2014/main" id="{92CA5E5F-91F1-A1D8-CA01-56D484BA0F36}"/>
              </a:ext>
            </a:extLst>
          </p:cNvPr>
          <p:cNvSpPr txBox="1"/>
          <p:nvPr/>
        </p:nvSpPr>
        <p:spPr>
          <a:xfrm>
            <a:off x="1612069" y="3799266"/>
            <a:ext cx="1456809" cy="646331"/>
          </a:xfrm>
          <a:prstGeom prst="rect">
            <a:avLst/>
          </a:prstGeom>
          <a:noFill/>
        </p:spPr>
        <p:txBody>
          <a:bodyPr wrap="none" rtlCol="0">
            <a:spAutoFit/>
          </a:bodyPr>
          <a:lstStyle/>
          <a:p>
            <a:r>
              <a:rPr lang="en-GB" dirty="0">
                <a:solidFill>
                  <a:srgbClr val="FF0000"/>
                </a:solidFill>
              </a:rPr>
              <a:t>Various tools:</a:t>
            </a:r>
          </a:p>
          <a:p>
            <a:r>
              <a:rPr lang="en-GB" dirty="0">
                <a:solidFill>
                  <a:srgbClr val="FF0000"/>
                </a:solidFill>
              </a:rPr>
              <a:t>SSPACE, </a:t>
            </a:r>
            <a:r>
              <a:rPr lang="en-GB" dirty="0" err="1">
                <a:solidFill>
                  <a:srgbClr val="FF0000"/>
                </a:solidFill>
              </a:rPr>
              <a:t>HiC</a:t>
            </a:r>
            <a:endParaRPr lang="en-GB" dirty="0">
              <a:solidFill>
                <a:srgbClr val="FF0000"/>
              </a:solidFill>
            </a:endParaRPr>
          </a:p>
        </p:txBody>
      </p:sp>
      <p:sp>
        <p:nvSpPr>
          <p:cNvPr id="24" name="TextBox 23">
            <a:extLst>
              <a:ext uri="{FF2B5EF4-FFF2-40B4-BE49-F238E27FC236}">
                <a16:creationId xmlns:a16="http://schemas.microsoft.com/office/drawing/2014/main" id="{A7CD8076-28CE-00F9-6846-019CA0C5EAFF}"/>
              </a:ext>
            </a:extLst>
          </p:cNvPr>
          <p:cNvSpPr txBox="1"/>
          <p:nvPr/>
        </p:nvSpPr>
        <p:spPr>
          <a:xfrm>
            <a:off x="3383278" y="3765830"/>
            <a:ext cx="1339790" cy="646331"/>
          </a:xfrm>
          <a:prstGeom prst="rect">
            <a:avLst/>
          </a:prstGeom>
          <a:noFill/>
        </p:spPr>
        <p:txBody>
          <a:bodyPr wrap="none" rtlCol="0">
            <a:spAutoFit/>
          </a:bodyPr>
          <a:lstStyle/>
          <a:p>
            <a:r>
              <a:rPr lang="en-GB" dirty="0" err="1">
                <a:solidFill>
                  <a:srgbClr val="FF0000"/>
                </a:solidFill>
              </a:rPr>
              <a:t>TGSgapfiller</a:t>
            </a:r>
            <a:r>
              <a:rPr lang="en-GB" dirty="0">
                <a:solidFill>
                  <a:srgbClr val="FF0000"/>
                </a:solidFill>
              </a:rPr>
              <a:t>,</a:t>
            </a:r>
          </a:p>
          <a:p>
            <a:r>
              <a:rPr lang="en-GB" dirty="0">
                <a:solidFill>
                  <a:srgbClr val="FF0000"/>
                </a:solidFill>
              </a:rPr>
              <a:t>Gapless</a:t>
            </a:r>
          </a:p>
        </p:txBody>
      </p:sp>
    </p:spTree>
    <p:extLst>
      <p:ext uri="{BB962C8B-B14F-4D97-AF65-F5344CB8AC3E}">
        <p14:creationId xmlns:p14="http://schemas.microsoft.com/office/powerpoint/2010/main" val="157058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1) History of sequencing</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328057"/>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pic>
        <p:nvPicPr>
          <p:cNvPr id="1026" name="Picture 2">
            <a:extLst>
              <a:ext uri="{FF2B5EF4-FFF2-40B4-BE49-F238E27FC236}">
                <a16:creationId xmlns:a16="http://schemas.microsoft.com/office/drawing/2014/main" id="{8B1A0488-6365-9370-7D56-23C83DD0E7B1}"/>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29426" y="4802837"/>
            <a:ext cx="4193374" cy="12003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57BBA4-BF9F-A635-9283-A542147F98AE}"/>
              </a:ext>
            </a:extLst>
          </p:cNvPr>
          <p:cNvSpPr txBox="1"/>
          <p:nvPr/>
        </p:nvSpPr>
        <p:spPr>
          <a:xfrm>
            <a:off x="203199" y="6255339"/>
            <a:ext cx="8864600" cy="369332"/>
          </a:xfrm>
          <a:prstGeom prst="rect">
            <a:avLst/>
          </a:prstGeom>
          <a:noFill/>
        </p:spPr>
        <p:txBody>
          <a:bodyPr wrap="square">
            <a:spAutoFit/>
          </a:bodyPr>
          <a:lstStyle/>
          <a:p>
            <a:r>
              <a:rPr lang="en-GB" sz="900" dirty="0"/>
              <a:t>https://plos.figshare.com/articles/figure/_Images_of_Sanger_sequencing_electropherogram_showing_novel_mutations_left_panel_detected_in_the_study_cohort_reverse_direction_and_the_corresponding_wild_type_sequence_right_panel_of_normal_tissue_sections_for_the_same_patient_indicating_the_somatic_orig/1248566/1 </a:t>
            </a:r>
          </a:p>
        </p:txBody>
      </p:sp>
      <p:sp>
        <p:nvSpPr>
          <p:cNvPr id="2" name="Content Placeholder 2">
            <a:extLst>
              <a:ext uri="{FF2B5EF4-FFF2-40B4-BE49-F238E27FC236}">
                <a16:creationId xmlns:a16="http://schemas.microsoft.com/office/drawing/2014/main" id="{AF9532BA-98D0-3DB5-E5C6-2E733FCFAA60}"/>
              </a:ext>
            </a:extLst>
          </p:cNvPr>
          <p:cNvSpPr txBox="1">
            <a:spLocks/>
          </p:cNvSpPr>
          <p:nvPr/>
        </p:nvSpPr>
        <p:spPr>
          <a:xfrm>
            <a:off x="203199" y="1104762"/>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Radio labelled bases </a:t>
            </a:r>
            <a:r>
              <a:rPr lang="en-GB" sz="2400" dirty="0"/>
              <a:t>were run on gels an manually interpreted for the order of the bases. Very small regions done at a time. Years to complete a gene </a:t>
            </a:r>
            <a:r>
              <a:rPr lang="en-GB" sz="1100" dirty="0">
                <a:hlinkClick r:id="rId3"/>
              </a:rPr>
              <a:t>https://agctsequencing.wordpress.com/2012/08/01/sanger-sequencing-historical-development-of-automated-dna-sequencing</a:t>
            </a:r>
            <a:r>
              <a:rPr lang="en-GB" sz="4400" dirty="0"/>
              <a:t>  </a:t>
            </a:r>
          </a:p>
          <a:p>
            <a:pPr marL="285750" indent="-285750">
              <a:buFont typeface="Arial" panose="020B0604020202020204" pitchFamily="34" charset="0"/>
              <a:buChar char="•"/>
            </a:pPr>
            <a:r>
              <a:rPr lang="en-GB" sz="2400" b="1" dirty="0"/>
              <a:t>Sanger sequencing (~1990s)</a:t>
            </a:r>
            <a:r>
              <a:rPr lang="en-GB" sz="2400" dirty="0"/>
              <a:t>: A capillary method, highly accurate, fluorescent dyes were recorded and interpreted  computationally. (Very high cost, ~1000bp reads, can be “confused” by heterozygosity).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5" name="Rectangle 4">
            <a:extLst>
              <a:ext uri="{FF2B5EF4-FFF2-40B4-BE49-F238E27FC236}">
                <a16:creationId xmlns:a16="http://schemas.microsoft.com/office/drawing/2014/main" id="{06346D7E-D71E-681C-E458-D32421F571C5}"/>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1378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1066406" y="137956"/>
            <a:ext cx="7941389" cy="466281"/>
          </a:xfrm>
        </p:spPr>
        <p:txBody>
          <a:bodyPr/>
          <a:lstStyle/>
          <a:p>
            <a:r>
              <a:rPr lang="en-GB" dirty="0"/>
              <a:t>6) We have contigs -  what next? - Scaffold</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34578" y="476477"/>
            <a:ext cx="8698636"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a:t>
            </a:r>
            <a:endParaRPr lang="en-GB" sz="2400" dirty="0"/>
          </a:p>
          <a:p>
            <a:pPr marL="285750" indent="-285750">
              <a:buFont typeface="Arial" panose="020B0604020202020204" pitchFamily="34" charset="0"/>
              <a:buChar char="•"/>
            </a:pPr>
            <a:r>
              <a:rPr lang="en-GB" sz="2400" b="1" dirty="0"/>
              <a:t>Polish</a:t>
            </a:r>
            <a:r>
              <a:rPr lang="en-GB" sz="2400" dirty="0"/>
              <a:t> the final assembly: Pilon</a:t>
            </a:r>
          </a:p>
          <a:p>
            <a:pPr marL="285750" indent="-285750">
              <a:buFont typeface="Arial" panose="020B0604020202020204" pitchFamily="34" charset="0"/>
              <a:buChar char="•"/>
            </a:pPr>
            <a:r>
              <a:rPr lang="en-GB" sz="2400" b="1" dirty="0"/>
              <a:t>Repeat</a:t>
            </a:r>
            <a:r>
              <a:rPr lang="en-GB" sz="2400" dirty="0"/>
              <a:t> model/ Mask (</a:t>
            </a:r>
            <a:r>
              <a:rPr lang="en-GB" sz="2400" dirty="0" err="1"/>
              <a:t>RepeatModeller</a:t>
            </a:r>
            <a:r>
              <a:rPr lang="en-GB" sz="2400" dirty="0"/>
              <a:t>/ Masker)</a:t>
            </a:r>
          </a:p>
          <a:p>
            <a:pPr marL="285750" indent="-285750">
              <a:buFont typeface="Arial" panose="020B0604020202020204" pitchFamily="34" charset="0"/>
              <a:buChar char="•"/>
            </a:pPr>
            <a:r>
              <a:rPr lang="en-GB" sz="2400" b="1" dirty="0"/>
              <a:t>Predict</a:t>
            </a:r>
            <a:r>
              <a:rPr lang="en-GB" sz="2400" dirty="0"/>
              <a:t> </a:t>
            </a:r>
            <a:r>
              <a:rPr lang="en-GB" sz="2400" b="1" dirty="0"/>
              <a:t>genes</a:t>
            </a:r>
            <a:r>
              <a:rPr lang="en-GB" sz="2400" dirty="0"/>
              <a:t> (must choose a eukaryotic or prokaryotic specific tool here!!)</a:t>
            </a:r>
          </a:p>
          <a:p>
            <a:pPr marL="285750" indent="-285750">
              <a:buFont typeface="Arial" panose="020B0604020202020204" pitchFamily="34" charset="0"/>
              <a:buChar char="•"/>
            </a:pPr>
            <a:r>
              <a:rPr lang="en-GB" sz="2400" dirty="0"/>
              <a:t>This is long process which is different for every beastie, every data set and a new tools comes out every week. </a:t>
            </a:r>
            <a:endParaRPr lang="en-GB" sz="2800" dirty="0"/>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3" name="Rectangle 2">
            <a:extLst>
              <a:ext uri="{FF2B5EF4-FFF2-40B4-BE49-F238E27FC236}">
                <a16:creationId xmlns:a16="http://schemas.microsoft.com/office/drawing/2014/main" id="{3ECF8C8C-65BA-EB89-8976-0B1DDD633083}"/>
              </a:ext>
            </a:extLst>
          </p:cNvPr>
          <p:cNvSpPr/>
          <p:nvPr/>
        </p:nvSpPr>
        <p:spPr>
          <a:xfrm>
            <a:off x="77361" y="4146989"/>
            <a:ext cx="989045" cy="601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 name="Straight Arrow Connector 4">
            <a:extLst>
              <a:ext uri="{FF2B5EF4-FFF2-40B4-BE49-F238E27FC236}">
                <a16:creationId xmlns:a16="http://schemas.microsoft.com/office/drawing/2014/main" id="{67D70B7F-8F9B-19FF-2DFD-6D945ED0E25C}"/>
              </a:ext>
            </a:extLst>
          </p:cNvPr>
          <p:cNvCxnSpPr>
            <a:stCxn id="3" idx="3"/>
          </p:cNvCxnSpPr>
          <p:nvPr/>
        </p:nvCxnSpPr>
        <p:spPr>
          <a:xfrm flipV="1">
            <a:off x="1066406" y="4445667"/>
            <a:ext cx="718458" cy="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90B279B-4FFC-A1F1-D3ED-10CED44F9D20}"/>
              </a:ext>
            </a:extLst>
          </p:cNvPr>
          <p:cNvSpPr txBox="1"/>
          <p:nvPr/>
        </p:nvSpPr>
        <p:spPr>
          <a:xfrm>
            <a:off x="96023" y="4187852"/>
            <a:ext cx="925284" cy="646331"/>
          </a:xfrm>
          <a:prstGeom prst="rect">
            <a:avLst/>
          </a:prstGeom>
          <a:noFill/>
        </p:spPr>
        <p:txBody>
          <a:bodyPr wrap="square" rtlCol="0">
            <a:spAutoFit/>
          </a:bodyPr>
          <a:lstStyle/>
          <a:p>
            <a:r>
              <a:rPr lang="en-GB" dirty="0"/>
              <a:t>Final contigs</a:t>
            </a:r>
          </a:p>
        </p:txBody>
      </p:sp>
      <p:sp>
        <p:nvSpPr>
          <p:cNvPr id="10" name="Rectangle 9">
            <a:extLst>
              <a:ext uri="{FF2B5EF4-FFF2-40B4-BE49-F238E27FC236}">
                <a16:creationId xmlns:a16="http://schemas.microsoft.com/office/drawing/2014/main" id="{20A3A4A0-0F36-7665-984F-83C86DEDD07C}"/>
              </a:ext>
            </a:extLst>
          </p:cNvPr>
          <p:cNvSpPr/>
          <p:nvPr/>
        </p:nvSpPr>
        <p:spPr>
          <a:xfrm>
            <a:off x="1778644" y="4158774"/>
            <a:ext cx="989045" cy="546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3C801034-1E7F-82B9-C65E-9040E1FF1F12}"/>
              </a:ext>
            </a:extLst>
          </p:cNvPr>
          <p:cNvCxnSpPr>
            <a:stCxn id="10" idx="3"/>
          </p:cNvCxnSpPr>
          <p:nvPr/>
        </p:nvCxnSpPr>
        <p:spPr>
          <a:xfrm flipV="1">
            <a:off x="2767689" y="4430113"/>
            <a:ext cx="718458"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787A851-74F2-8A97-7639-8A204453AC50}"/>
              </a:ext>
            </a:extLst>
          </p:cNvPr>
          <p:cNvSpPr txBox="1"/>
          <p:nvPr/>
        </p:nvSpPr>
        <p:spPr>
          <a:xfrm>
            <a:off x="1797306" y="4172298"/>
            <a:ext cx="925284" cy="369332"/>
          </a:xfrm>
          <a:prstGeom prst="rect">
            <a:avLst/>
          </a:prstGeom>
          <a:noFill/>
        </p:spPr>
        <p:txBody>
          <a:bodyPr wrap="square" rtlCol="0">
            <a:spAutoFit/>
          </a:bodyPr>
          <a:lstStyle/>
          <a:p>
            <a:r>
              <a:rPr lang="en-GB" dirty="0"/>
              <a:t>Scaffold</a:t>
            </a:r>
          </a:p>
        </p:txBody>
      </p:sp>
      <p:sp>
        <p:nvSpPr>
          <p:cNvPr id="13" name="Rectangle 12">
            <a:extLst>
              <a:ext uri="{FF2B5EF4-FFF2-40B4-BE49-F238E27FC236}">
                <a16:creationId xmlns:a16="http://schemas.microsoft.com/office/drawing/2014/main" id="{519EC6CC-A831-EB99-EB87-BFE0DD768C54}"/>
              </a:ext>
            </a:extLst>
          </p:cNvPr>
          <p:cNvSpPr/>
          <p:nvPr/>
        </p:nvSpPr>
        <p:spPr>
          <a:xfrm>
            <a:off x="3523467" y="4149442"/>
            <a:ext cx="989045" cy="546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 name="Straight Arrow Connector 13">
            <a:extLst>
              <a:ext uri="{FF2B5EF4-FFF2-40B4-BE49-F238E27FC236}">
                <a16:creationId xmlns:a16="http://schemas.microsoft.com/office/drawing/2014/main" id="{D9269344-3CED-677A-5451-FE131064F6F6}"/>
              </a:ext>
            </a:extLst>
          </p:cNvPr>
          <p:cNvCxnSpPr>
            <a:stCxn id="13" idx="3"/>
          </p:cNvCxnSpPr>
          <p:nvPr/>
        </p:nvCxnSpPr>
        <p:spPr>
          <a:xfrm flipV="1">
            <a:off x="4512512" y="4420781"/>
            <a:ext cx="718458"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7DBD79-FA2D-C0AB-479F-B9EF59DCEC77}"/>
              </a:ext>
            </a:extLst>
          </p:cNvPr>
          <p:cNvSpPr txBox="1"/>
          <p:nvPr/>
        </p:nvSpPr>
        <p:spPr>
          <a:xfrm>
            <a:off x="3542129" y="4162966"/>
            <a:ext cx="925284" cy="369332"/>
          </a:xfrm>
          <a:prstGeom prst="rect">
            <a:avLst/>
          </a:prstGeom>
          <a:noFill/>
        </p:spPr>
        <p:txBody>
          <a:bodyPr wrap="square" rtlCol="0">
            <a:spAutoFit/>
          </a:bodyPr>
          <a:lstStyle/>
          <a:p>
            <a:r>
              <a:rPr lang="en-GB" dirty="0" err="1"/>
              <a:t>GapFill</a:t>
            </a:r>
            <a:endParaRPr lang="en-GB" dirty="0"/>
          </a:p>
        </p:txBody>
      </p:sp>
      <p:sp>
        <p:nvSpPr>
          <p:cNvPr id="16" name="Rectangle 15">
            <a:extLst>
              <a:ext uri="{FF2B5EF4-FFF2-40B4-BE49-F238E27FC236}">
                <a16:creationId xmlns:a16="http://schemas.microsoft.com/office/drawing/2014/main" id="{B699D299-BA9E-AD93-CA93-747B106D472A}"/>
              </a:ext>
            </a:extLst>
          </p:cNvPr>
          <p:cNvSpPr/>
          <p:nvPr/>
        </p:nvSpPr>
        <p:spPr>
          <a:xfrm>
            <a:off x="5240302" y="4164179"/>
            <a:ext cx="1331165" cy="5842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FC64396D-95E8-9FBB-B911-F823D22355C6}"/>
              </a:ext>
            </a:extLst>
          </p:cNvPr>
          <p:cNvSpPr txBox="1"/>
          <p:nvPr/>
        </p:nvSpPr>
        <p:spPr>
          <a:xfrm>
            <a:off x="5240301" y="4193284"/>
            <a:ext cx="1424473" cy="369332"/>
          </a:xfrm>
          <a:prstGeom prst="rect">
            <a:avLst/>
          </a:prstGeom>
          <a:noFill/>
        </p:spPr>
        <p:txBody>
          <a:bodyPr wrap="square" rtlCol="0">
            <a:spAutoFit/>
          </a:bodyPr>
          <a:lstStyle/>
          <a:p>
            <a:r>
              <a:rPr lang="en-GB" dirty="0"/>
              <a:t>Final polish</a:t>
            </a:r>
          </a:p>
        </p:txBody>
      </p:sp>
      <p:cxnSp>
        <p:nvCxnSpPr>
          <p:cNvPr id="18" name="Straight Arrow Connector 17">
            <a:extLst>
              <a:ext uri="{FF2B5EF4-FFF2-40B4-BE49-F238E27FC236}">
                <a16:creationId xmlns:a16="http://schemas.microsoft.com/office/drawing/2014/main" id="{994AF369-A9DD-792F-6E0E-1514CFDAF25D}"/>
              </a:ext>
            </a:extLst>
          </p:cNvPr>
          <p:cNvCxnSpPr/>
          <p:nvPr/>
        </p:nvCxnSpPr>
        <p:spPr>
          <a:xfrm flipV="1">
            <a:off x="6593242" y="4420781"/>
            <a:ext cx="718458" cy="1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D5520E7-FA7E-8113-164A-BEF7D43A0478}"/>
              </a:ext>
            </a:extLst>
          </p:cNvPr>
          <p:cNvSpPr/>
          <p:nvPr/>
        </p:nvSpPr>
        <p:spPr>
          <a:xfrm>
            <a:off x="7326789" y="4123031"/>
            <a:ext cx="1592868" cy="7463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Box 19">
            <a:extLst>
              <a:ext uri="{FF2B5EF4-FFF2-40B4-BE49-F238E27FC236}">
                <a16:creationId xmlns:a16="http://schemas.microsoft.com/office/drawing/2014/main" id="{6CB74BAD-521C-ADD1-439C-A061F27A5E32}"/>
              </a:ext>
            </a:extLst>
          </p:cNvPr>
          <p:cNvSpPr txBox="1"/>
          <p:nvPr/>
        </p:nvSpPr>
        <p:spPr>
          <a:xfrm>
            <a:off x="7337179" y="4301962"/>
            <a:ext cx="1592868" cy="646331"/>
          </a:xfrm>
          <a:prstGeom prst="rect">
            <a:avLst/>
          </a:prstGeom>
          <a:noFill/>
        </p:spPr>
        <p:txBody>
          <a:bodyPr wrap="square" rtlCol="0">
            <a:spAutoFit/>
          </a:bodyPr>
          <a:lstStyle/>
          <a:p>
            <a:r>
              <a:rPr lang="en-GB" b="1" dirty="0"/>
              <a:t>Contamination check</a:t>
            </a:r>
          </a:p>
        </p:txBody>
      </p:sp>
      <p:sp>
        <p:nvSpPr>
          <p:cNvPr id="22" name="TextBox 21">
            <a:extLst>
              <a:ext uri="{FF2B5EF4-FFF2-40B4-BE49-F238E27FC236}">
                <a16:creationId xmlns:a16="http://schemas.microsoft.com/office/drawing/2014/main" id="{92CA5E5F-91F1-A1D8-CA01-56D484BA0F36}"/>
              </a:ext>
            </a:extLst>
          </p:cNvPr>
          <p:cNvSpPr txBox="1"/>
          <p:nvPr/>
        </p:nvSpPr>
        <p:spPr>
          <a:xfrm>
            <a:off x="1612069" y="3524057"/>
            <a:ext cx="1456809" cy="646331"/>
          </a:xfrm>
          <a:prstGeom prst="rect">
            <a:avLst/>
          </a:prstGeom>
          <a:noFill/>
        </p:spPr>
        <p:txBody>
          <a:bodyPr wrap="none" rtlCol="0">
            <a:spAutoFit/>
          </a:bodyPr>
          <a:lstStyle/>
          <a:p>
            <a:r>
              <a:rPr lang="en-GB" dirty="0">
                <a:solidFill>
                  <a:srgbClr val="FF0000"/>
                </a:solidFill>
              </a:rPr>
              <a:t>Various tools:</a:t>
            </a:r>
          </a:p>
          <a:p>
            <a:r>
              <a:rPr lang="en-GB" dirty="0">
                <a:solidFill>
                  <a:srgbClr val="FF0000"/>
                </a:solidFill>
              </a:rPr>
              <a:t>SSPACE, </a:t>
            </a:r>
            <a:r>
              <a:rPr lang="en-GB" dirty="0" err="1">
                <a:solidFill>
                  <a:srgbClr val="FF0000"/>
                </a:solidFill>
              </a:rPr>
              <a:t>HiC</a:t>
            </a:r>
            <a:endParaRPr lang="en-GB" dirty="0">
              <a:solidFill>
                <a:srgbClr val="FF0000"/>
              </a:solidFill>
            </a:endParaRPr>
          </a:p>
        </p:txBody>
      </p:sp>
      <p:sp>
        <p:nvSpPr>
          <p:cNvPr id="23" name="TextBox 22">
            <a:extLst>
              <a:ext uri="{FF2B5EF4-FFF2-40B4-BE49-F238E27FC236}">
                <a16:creationId xmlns:a16="http://schemas.microsoft.com/office/drawing/2014/main" id="{93BBD476-E7B8-A419-3EA8-3B6B7791BB77}"/>
              </a:ext>
            </a:extLst>
          </p:cNvPr>
          <p:cNvSpPr txBox="1"/>
          <p:nvPr/>
        </p:nvSpPr>
        <p:spPr>
          <a:xfrm>
            <a:off x="7420047" y="3736782"/>
            <a:ext cx="1066254" cy="369332"/>
          </a:xfrm>
          <a:prstGeom prst="rect">
            <a:avLst/>
          </a:prstGeom>
          <a:noFill/>
        </p:spPr>
        <p:txBody>
          <a:bodyPr wrap="none" rtlCol="0">
            <a:spAutoFit/>
          </a:bodyPr>
          <a:lstStyle/>
          <a:p>
            <a:r>
              <a:rPr lang="en-GB" dirty="0" err="1">
                <a:solidFill>
                  <a:srgbClr val="FF0000"/>
                </a:solidFill>
              </a:rPr>
              <a:t>Blobtools</a:t>
            </a:r>
            <a:endParaRPr lang="en-GB" dirty="0">
              <a:solidFill>
                <a:srgbClr val="FF0000"/>
              </a:solidFill>
            </a:endParaRPr>
          </a:p>
        </p:txBody>
      </p:sp>
      <p:sp>
        <p:nvSpPr>
          <p:cNvPr id="24" name="TextBox 23">
            <a:extLst>
              <a:ext uri="{FF2B5EF4-FFF2-40B4-BE49-F238E27FC236}">
                <a16:creationId xmlns:a16="http://schemas.microsoft.com/office/drawing/2014/main" id="{A7CD8076-28CE-00F9-6846-019CA0C5EAFF}"/>
              </a:ext>
            </a:extLst>
          </p:cNvPr>
          <p:cNvSpPr txBox="1"/>
          <p:nvPr/>
        </p:nvSpPr>
        <p:spPr>
          <a:xfrm>
            <a:off x="3383278" y="3755762"/>
            <a:ext cx="1301895" cy="369332"/>
          </a:xfrm>
          <a:prstGeom prst="rect">
            <a:avLst/>
          </a:prstGeom>
          <a:noFill/>
        </p:spPr>
        <p:txBody>
          <a:bodyPr wrap="none" rtlCol="0">
            <a:spAutoFit/>
          </a:bodyPr>
          <a:lstStyle/>
          <a:p>
            <a:r>
              <a:rPr lang="en-GB" dirty="0" err="1">
                <a:solidFill>
                  <a:srgbClr val="FF0000"/>
                </a:solidFill>
              </a:rPr>
              <a:t>TGSgapfiller</a:t>
            </a:r>
            <a:endParaRPr lang="en-GB" dirty="0">
              <a:solidFill>
                <a:srgbClr val="FF0000"/>
              </a:solidFill>
            </a:endParaRPr>
          </a:p>
        </p:txBody>
      </p:sp>
      <p:sp>
        <p:nvSpPr>
          <p:cNvPr id="25" name="Rectangle 24">
            <a:extLst>
              <a:ext uri="{FF2B5EF4-FFF2-40B4-BE49-F238E27FC236}">
                <a16:creationId xmlns:a16="http://schemas.microsoft.com/office/drawing/2014/main" id="{6D8762E9-F105-7CC6-D3C4-B353157674B2}"/>
              </a:ext>
            </a:extLst>
          </p:cNvPr>
          <p:cNvSpPr/>
          <p:nvPr/>
        </p:nvSpPr>
        <p:spPr>
          <a:xfrm>
            <a:off x="7472242" y="5358145"/>
            <a:ext cx="989045" cy="1206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Box 25">
            <a:extLst>
              <a:ext uri="{FF2B5EF4-FFF2-40B4-BE49-F238E27FC236}">
                <a16:creationId xmlns:a16="http://schemas.microsoft.com/office/drawing/2014/main" id="{578D2CB2-612D-3DD6-1F83-64FF99665B65}"/>
              </a:ext>
            </a:extLst>
          </p:cNvPr>
          <p:cNvSpPr txBox="1"/>
          <p:nvPr/>
        </p:nvSpPr>
        <p:spPr>
          <a:xfrm>
            <a:off x="5844346" y="5550024"/>
            <a:ext cx="925284" cy="646331"/>
          </a:xfrm>
          <a:prstGeom prst="rect">
            <a:avLst/>
          </a:prstGeom>
          <a:noFill/>
        </p:spPr>
        <p:txBody>
          <a:bodyPr wrap="square" rtlCol="0">
            <a:spAutoFit/>
          </a:bodyPr>
          <a:lstStyle/>
          <a:p>
            <a:r>
              <a:rPr lang="en-GB" dirty="0"/>
              <a:t>Repeat mask</a:t>
            </a:r>
          </a:p>
        </p:txBody>
      </p:sp>
      <p:cxnSp>
        <p:nvCxnSpPr>
          <p:cNvPr id="28" name="Straight Arrow Connector 27">
            <a:extLst>
              <a:ext uri="{FF2B5EF4-FFF2-40B4-BE49-F238E27FC236}">
                <a16:creationId xmlns:a16="http://schemas.microsoft.com/office/drawing/2014/main" id="{A7031F5E-47E3-8AA0-6970-1F026FE6AB96}"/>
              </a:ext>
            </a:extLst>
          </p:cNvPr>
          <p:cNvCxnSpPr>
            <a:cxnSpLocks/>
          </p:cNvCxnSpPr>
          <p:nvPr/>
        </p:nvCxnSpPr>
        <p:spPr>
          <a:xfrm flipH="1" flipV="1">
            <a:off x="6811788" y="5946164"/>
            <a:ext cx="587962"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91F1C84-A2FE-6AE3-57F6-A67E67BB4199}"/>
              </a:ext>
            </a:extLst>
          </p:cNvPr>
          <p:cNvSpPr/>
          <p:nvPr/>
        </p:nvSpPr>
        <p:spPr>
          <a:xfrm>
            <a:off x="5794453" y="5342719"/>
            <a:ext cx="989045" cy="1206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TextBox 29">
            <a:extLst>
              <a:ext uri="{FF2B5EF4-FFF2-40B4-BE49-F238E27FC236}">
                <a16:creationId xmlns:a16="http://schemas.microsoft.com/office/drawing/2014/main" id="{97388DC7-C4EF-76CC-3F5A-53949F3CE01C}"/>
              </a:ext>
            </a:extLst>
          </p:cNvPr>
          <p:cNvSpPr txBox="1"/>
          <p:nvPr/>
        </p:nvSpPr>
        <p:spPr>
          <a:xfrm>
            <a:off x="7517461" y="5608394"/>
            <a:ext cx="1019930" cy="646331"/>
          </a:xfrm>
          <a:prstGeom prst="rect">
            <a:avLst/>
          </a:prstGeom>
          <a:noFill/>
        </p:spPr>
        <p:txBody>
          <a:bodyPr wrap="square" rtlCol="0">
            <a:spAutoFit/>
          </a:bodyPr>
          <a:lstStyle/>
          <a:p>
            <a:r>
              <a:rPr lang="en-GB" dirty="0">
                <a:highlight>
                  <a:srgbClr val="FFFF00"/>
                </a:highlight>
              </a:rPr>
              <a:t>FINAL scaffolds</a:t>
            </a:r>
          </a:p>
        </p:txBody>
      </p:sp>
      <p:cxnSp>
        <p:nvCxnSpPr>
          <p:cNvPr id="32" name="Straight Arrow Connector 31">
            <a:extLst>
              <a:ext uri="{FF2B5EF4-FFF2-40B4-BE49-F238E27FC236}">
                <a16:creationId xmlns:a16="http://schemas.microsoft.com/office/drawing/2014/main" id="{1C85036C-206C-AECE-2D9A-6E307E10142A}"/>
              </a:ext>
            </a:extLst>
          </p:cNvPr>
          <p:cNvCxnSpPr>
            <a:endCxn id="25" idx="0"/>
          </p:cNvCxnSpPr>
          <p:nvPr/>
        </p:nvCxnSpPr>
        <p:spPr>
          <a:xfrm>
            <a:off x="7954392" y="4877278"/>
            <a:ext cx="12373" cy="480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D350512-D655-7368-1DC8-1C19A4C778BD}"/>
              </a:ext>
            </a:extLst>
          </p:cNvPr>
          <p:cNvSpPr txBox="1"/>
          <p:nvPr/>
        </p:nvSpPr>
        <p:spPr>
          <a:xfrm>
            <a:off x="4150190" y="5595891"/>
            <a:ext cx="925284" cy="646331"/>
          </a:xfrm>
          <a:prstGeom prst="rect">
            <a:avLst/>
          </a:prstGeom>
          <a:noFill/>
        </p:spPr>
        <p:txBody>
          <a:bodyPr wrap="square" rtlCol="0">
            <a:spAutoFit/>
          </a:bodyPr>
          <a:lstStyle/>
          <a:p>
            <a:r>
              <a:rPr lang="en-GB" dirty="0"/>
              <a:t>Predict genes</a:t>
            </a:r>
          </a:p>
        </p:txBody>
      </p:sp>
      <p:sp>
        <p:nvSpPr>
          <p:cNvPr id="34" name="Rectangle 33">
            <a:extLst>
              <a:ext uri="{FF2B5EF4-FFF2-40B4-BE49-F238E27FC236}">
                <a16:creationId xmlns:a16="http://schemas.microsoft.com/office/drawing/2014/main" id="{9BD9E222-3221-7AB3-415F-180EFFA256C0}"/>
              </a:ext>
            </a:extLst>
          </p:cNvPr>
          <p:cNvSpPr/>
          <p:nvPr/>
        </p:nvSpPr>
        <p:spPr>
          <a:xfrm>
            <a:off x="4100297" y="5388586"/>
            <a:ext cx="989045" cy="1206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6" name="Straight Arrow Connector 35">
            <a:extLst>
              <a:ext uri="{FF2B5EF4-FFF2-40B4-BE49-F238E27FC236}">
                <a16:creationId xmlns:a16="http://schemas.microsoft.com/office/drawing/2014/main" id="{5EF43900-8502-02CA-7BA0-228BA38D7C76}"/>
              </a:ext>
            </a:extLst>
          </p:cNvPr>
          <p:cNvCxnSpPr/>
          <p:nvPr/>
        </p:nvCxnSpPr>
        <p:spPr>
          <a:xfrm flipH="1">
            <a:off x="5130521" y="5931559"/>
            <a:ext cx="6356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75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004553"/>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rgbClr val="B2B2B2"/>
                </a:solidFill>
              </a:rPr>
              <a:t>1: History of sequencing methods and cost</a:t>
            </a:r>
          </a:p>
          <a:p>
            <a:pPr marL="285750" indent="-285750">
              <a:buFont typeface="Arial" panose="020B0604020202020204" pitchFamily="34" charset="0"/>
              <a:buChar char="•"/>
            </a:pPr>
            <a:r>
              <a:rPr lang="en-GB" sz="2400" dirty="0">
                <a:solidFill>
                  <a:srgbClr val="B2B2B2"/>
                </a:solidFill>
              </a:rPr>
              <a:t>2: Historical methods for assembly</a:t>
            </a:r>
          </a:p>
          <a:p>
            <a:pPr marL="285750" indent="-285750">
              <a:buFont typeface="Arial" panose="020B0604020202020204" pitchFamily="34" charset="0"/>
              <a:buChar char="•"/>
            </a:pPr>
            <a:r>
              <a:rPr lang="en-GB" sz="2400" dirty="0">
                <a:solidFill>
                  <a:srgbClr val="B2B2B2"/>
                </a:solidFill>
              </a:rPr>
              <a:t>3: Library prep </a:t>
            </a:r>
          </a:p>
          <a:p>
            <a:pPr marL="285750" indent="-285750">
              <a:buFont typeface="Arial" panose="020B0604020202020204" pitchFamily="34" charset="0"/>
              <a:buChar char="•"/>
            </a:pPr>
            <a:r>
              <a:rPr lang="en-GB" sz="2400" dirty="0">
                <a:solidFill>
                  <a:srgbClr val="B2B2B2"/>
                </a:solidFill>
              </a:rPr>
              <a:t>4: De Bruijn Graphs</a:t>
            </a:r>
          </a:p>
          <a:p>
            <a:pPr marL="285750" indent="-285750">
              <a:buFont typeface="Arial" panose="020B0604020202020204" pitchFamily="34" charset="0"/>
              <a:buChar char="•"/>
            </a:pPr>
            <a:r>
              <a:rPr lang="en-GB" sz="2400" dirty="0">
                <a:solidFill>
                  <a:srgbClr val="B2B2B2"/>
                </a:solidFill>
              </a:rPr>
              <a:t>5: overview of assembly methods</a:t>
            </a:r>
          </a:p>
          <a:p>
            <a:pPr marL="285750" indent="-285750">
              <a:buFont typeface="Arial" panose="020B0604020202020204" pitchFamily="34" charset="0"/>
              <a:buChar char="•"/>
            </a:pPr>
            <a:r>
              <a:rPr lang="en-GB" sz="2400" dirty="0">
                <a:solidFill>
                  <a:srgbClr val="B2B2B2"/>
                </a:solidFill>
              </a:rPr>
              <a:t>6: Full assembly procedure</a:t>
            </a:r>
          </a:p>
          <a:p>
            <a:pPr marL="285750" indent="-285750">
              <a:buFont typeface="Arial" panose="020B0604020202020204" pitchFamily="34" charset="0"/>
              <a:buChar char="•"/>
            </a:pPr>
            <a:r>
              <a:rPr lang="en-GB" sz="2400" b="1" dirty="0"/>
              <a:t>7: Final assembly. What next</a:t>
            </a:r>
          </a:p>
          <a:p>
            <a:pPr marL="285750" indent="-285750">
              <a:buFont typeface="Arial" panose="020B0604020202020204" pitchFamily="34" charset="0"/>
              <a:buChar char="•"/>
            </a:pPr>
            <a:r>
              <a:rPr lang="en-GB" sz="2400" dirty="0"/>
              <a:t>8: </a:t>
            </a:r>
            <a:r>
              <a:rPr lang="en-GB" sz="2400" dirty="0" err="1"/>
              <a:t>Misc</a:t>
            </a:r>
            <a:r>
              <a:rPr lang="en-GB" sz="2400" dirty="0"/>
              <a:t> section</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3" name="Picture 2" descr="51-mer assembly graph">
            <a:extLst>
              <a:ext uri="{FF2B5EF4-FFF2-40B4-BE49-F238E27FC236}">
                <a16:creationId xmlns:a16="http://schemas.microsoft.com/office/drawing/2014/main" id="{D5CBAE95-DF45-93CE-2C3E-9EED185DC8C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34739" y="4126862"/>
            <a:ext cx="3027016" cy="245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95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1066406" y="91960"/>
            <a:ext cx="7941389" cy="466281"/>
          </a:xfrm>
        </p:spPr>
        <p:txBody>
          <a:bodyPr/>
          <a:lstStyle/>
          <a:p>
            <a:r>
              <a:rPr lang="en-GB" dirty="0"/>
              <a:t>7) Final genome assembly – what next?</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pic>
        <p:nvPicPr>
          <p:cNvPr id="18" name="Picture 17" descr="Chart&#10;&#10;Description automatically generated">
            <a:extLst>
              <a:ext uri="{FF2B5EF4-FFF2-40B4-BE49-F238E27FC236}">
                <a16:creationId xmlns:a16="http://schemas.microsoft.com/office/drawing/2014/main" id="{01B1F376-FF46-2AEC-209D-A92A7BFA9876}"/>
              </a:ext>
            </a:extLst>
          </p:cNvPr>
          <p:cNvPicPr>
            <a:picLocks noChangeAspect="1"/>
          </p:cNvPicPr>
          <p:nvPr/>
        </p:nvPicPr>
        <p:blipFill>
          <a:blip r:embed="rId2"/>
          <a:stretch>
            <a:fillRect/>
          </a:stretch>
        </p:blipFill>
        <p:spPr>
          <a:xfrm>
            <a:off x="3421109" y="3570478"/>
            <a:ext cx="5621292" cy="2880912"/>
          </a:xfrm>
          <a:prstGeom prst="rect">
            <a:avLst/>
          </a:prstGeom>
        </p:spPr>
      </p:pic>
      <p:sp>
        <p:nvSpPr>
          <p:cNvPr id="20" name="TextBox 19">
            <a:extLst>
              <a:ext uri="{FF2B5EF4-FFF2-40B4-BE49-F238E27FC236}">
                <a16:creationId xmlns:a16="http://schemas.microsoft.com/office/drawing/2014/main" id="{637857CE-A3C0-E828-C15F-B822A31776F7}"/>
              </a:ext>
            </a:extLst>
          </p:cNvPr>
          <p:cNvSpPr txBox="1"/>
          <p:nvPr/>
        </p:nvSpPr>
        <p:spPr>
          <a:xfrm>
            <a:off x="4521201" y="6511898"/>
            <a:ext cx="6074298" cy="276999"/>
          </a:xfrm>
          <a:prstGeom prst="rect">
            <a:avLst/>
          </a:prstGeom>
          <a:noFill/>
        </p:spPr>
        <p:txBody>
          <a:bodyPr wrap="square">
            <a:spAutoFit/>
          </a:bodyPr>
          <a:lstStyle/>
          <a:p>
            <a:pPr algn="l">
              <a:buFont typeface="Arial" panose="020B0604020202020204" pitchFamily="34" charset="0"/>
              <a:buChar char="•"/>
            </a:pPr>
            <a:r>
              <a:rPr lang="en-GB" sz="1200" b="0" i="0" dirty="0">
                <a:solidFill>
                  <a:srgbClr val="777777"/>
                </a:solidFill>
                <a:effectLst/>
                <a:latin typeface="Roboto" panose="02000000000000000000" pitchFamily="2" charset="0"/>
              </a:rPr>
              <a:t>DOI </a:t>
            </a:r>
            <a:r>
              <a:rPr lang="en-GB" sz="1200" b="0" i="0" u="sng" dirty="0">
                <a:solidFill>
                  <a:srgbClr val="777777"/>
                </a:solidFill>
                <a:effectLst/>
                <a:latin typeface="inherit"/>
                <a:hlinkClick r:id="rId3"/>
              </a:rPr>
              <a:t>10.1136/annrheumdis-2014-206191</a:t>
            </a:r>
            <a:endParaRPr lang="en-GB" sz="1200" b="0" i="0" dirty="0">
              <a:solidFill>
                <a:srgbClr val="777777"/>
              </a:solidFill>
              <a:effectLst/>
              <a:latin typeface="Roboto" panose="02000000000000000000" pitchFamily="2" charset="0"/>
            </a:endParaRPr>
          </a:p>
        </p:txBody>
      </p:sp>
      <p:sp>
        <p:nvSpPr>
          <p:cNvPr id="21" name="Content Placeholder 2">
            <a:extLst>
              <a:ext uri="{FF2B5EF4-FFF2-40B4-BE49-F238E27FC236}">
                <a16:creationId xmlns:a16="http://schemas.microsoft.com/office/drawing/2014/main" id="{D62E7215-E5DB-8247-704A-549D19260BA1}"/>
              </a:ext>
            </a:extLst>
          </p:cNvPr>
          <p:cNvSpPr txBox="1">
            <a:spLocks/>
          </p:cNvSpPr>
          <p:nvPr/>
        </p:nvSpPr>
        <p:spPr>
          <a:xfrm>
            <a:off x="1" y="805488"/>
            <a:ext cx="8698636" cy="5706410"/>
          </a:xfrm>
          <a:prstGeom prst="rect">
            <a:avLst/>
          </a:prstGeom>
          <a:noFill/>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RNAseq: </a:t>
            </a:r>
            <a:r>
              <a:rPr lang="en-GB" sz="2400" dirty="0"/>
              <a:t>Identify gene differentially expressed between conditions. </a:t>
            </a:r>
          </a:p>
          <a:p>
            <a:pPr marL="285750" indent="-285750">
              <a:buFont typeface="Arial" panose="020B0604020202020204" pitchFamily="34" charset="0"/>
              <a:buChar char="•"/>
            </a:pPr>
            <a:r>
              <a:rPr lang="en-GB" sz="2400" b="1" dirty="0"/>
              <a:t>GWAS</a:t>
            </a:r>
            <a:r>
              <a:rPr lang="en-GB" sz="2400" dirty="0"/>
              <a:t>: Find disease causing variants between phonotypic and control populations. </a:t>
            </a:r>
          </a:p>
          <a:p>
            <a:pPr marL="285750" indent="-285750">
              <a:buFont typeface="Arial" panose="020B0604020202020204" pitchFamily="34" charset="0"/>
              <a:buChar char="•"/>
            </a:pPr>
            <a:r>
              <a:rPr lang="en-GB" sz="2400" b="1" dirty="0"/>
              <a:t>Population genomics</a:t>
            </a:r>
            <a:r>
              <a:rPr lang="en-GB" sz="2400" dirty="0"/>
              <a:t>: </a:t>
            </a:r>
            <a:r>
              <a:rPr lang="en-GB" sz="2400" dirty="0" err="1"/>
              <a:t>sooo</a:t>
            </a:r>
            <a:r>
              <a:rPr lang="en-GB" sz="2400" dirty="0"/>
              <a:t>  much here!! </a:t>
            </a:r>
          </a:p>
          <a:p>
            <a:pPr marL="285750" indent="-285750">
              <a:buFont typeface="Arial" panose="020B0604020202020204" pitchFamily="34" charset="0"/>
              <a:buChar char="•"/>
            </a:pPr>
            <a:r>
              <a:rPr lang="en-GB" sz="2400" dirty="0"/>
              <a:t>Genomic and population variants. </a:t>
            </a:r>
          </a:p>
          <a:p>
            <a:pPr marL="285750" indent="-285750">
              <a:buFont typeface="Arial" panose="020B0604020202020204" pitchFamily="34" charset="0"/>
              <a:buChar char="•"/>
            </a:pPr>
            <a:r>
              <a:rPr lang="en-GB" sz="2400" dirty="0"/>
              <a:t>Selective breeding for traits. </a:t>
            </a:r>
          </a:p>
          <a:p>
            <a:pPr marL="285750" indent="-285750">
              <a:buFont typeface="Arial" panose="020B0604020202020204" pitchFamily="34" charset="0"/>
              <a:buChar char="•"/>
            </a:pPr>
            <a:r>
              <a:rPr lang="en-GB" sz="2400" dirty="0"/>
              <a:t>Vaccine targets. </a:t>
            </a:r>
          </a:p>
          <a:p>
            <a:pPr marL="285750" indent="-285750">
              <a:buFont typeface="Arial" panose="020B0604020202020204" pitchFamily="34" charset="0"/>
              <a:buChar char="•"/>
            </a:pPr>
            <a:r>
              <a:rPr lang="en-GB" sz="2400" dirty="0"/>
              <a:t>Cancer targets. </a:t>
            </a:r>
          </a:p>
          <a:p>
            <a:pPr marL="285750" indent="-285750">
              <a:buFont typeface="Arial" panose="020B0604020202020204" pitchFamily="34" charset="0"/>
              <a:buChar char="•"/>
            </a:pPr>
            <a:r>
              <a:rPr lang="en-GB" sz="2400" dirty="0"/>
              <a:t>Gene therapy. </a:t>
            </a:r>
          </a:p>
          <a:p>
            <a:pPr marL="285750" indent="-285750">
              <a:buFont typeface="Arial" panose="020B0604020202020204" pitchFamily="34" charset="0"/>
              <a:buChar char="•"/>
            </a:pPr>
            <a:r>
              <a:rPr lang="en-GB" sz="2400" dirty="0"/>
              <a:t>Synthetic biology</a:t>
            </a:r>
          </a:p>
          <a:p>
            <a:pPr marL="285750" indent="-285750">
              <a:buFont typeface="Arial" panose="020B0604020202020204" pitchFamily="34" charset="0"/>
              <a:buChar char="•"/>
            </a:pPr>
            <a:r>
              <a:rPr lang="en-GB" sz="2400" dirty="0"/>
              <a:t>.. Anything in biology </a:t>
            </a:r>
          </a:p>
          <a:p>
            <a:pPr marL="285750" indent="-285750">
              <a:buFont typeface="Arial" panose="020B0604020202020204" pitchFamily="34" charset="0"/>
              <a:buChar char="•"/>
            </a:pPr>
            <a:r>
              <a:rPr lang="en-GB" sz="2400" dirty="0"/>
              <a:t>.. and medicine.</a:t>
            </a:r>
          </a:p>
          <a:p>
            <a:pPr marL="285750" indent="-285750">
              <a:buFont typeface="Arial" panose="020B0604020202020204" pitchFamily="34" charset="0"/>
              <a:buChar char="•"/>
            </a:pPr>
            <a:r>
              <a:rPr lang="en-GB" sz="2400" dirty="0"/>
              <a:t>Precision medicine</a:t>
            </a:r>
          </a:p>
          <a:p>
            <a:pPr marL="285750" indent="-285750">
              <a:buFont typeface="Arial" panose="020B0604020202020204" pitchFamily="34" charset="0"/>
              <a:buChar char="•"/>
            </a:pPr>
            <a:r>
              <a:rPr lang="en-GB" sz="2400" dirty="0"/>
              <a:t>Metagenomics</a:t>
            </a:r>
          </a:p>
          <a:p>
            <a:pPr marL="285750" indent="-285750">
              <a:buFont typeface="Arial" panose="020B0604020202020204" pitchFamily="34" charset="0"/>
              <a:buChar char="•"/>
            </a:pPr>
            <a:r>
              <a:rPr lang="en-GB" sz="2400" dirty="0"/>
              <a:t>Microbiomes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57590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1"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004553"/>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rgbClr val="B2B2B2"/>
                </a:solidFill>
              </a:rPr>
              <a:t>1: History of sequencing methods and cost</a:t>
            </a:r>
          </a:p>
          <a:p>
            <a:pPr marL="285750" indent="-285750">
              <a:buFont typeface="Arial" panose="020B0604020202020204" pitchFamily="34" charset="0"/>
              <a:buChar char="•"/>
            </a:pPr>
            <a:r>
              <a:rPr lang="en-GB" sz="2400" dirty="0">
                <a:solidFill>
                  <a:srgbClr val="B2B2B2"/>
                </a:solidFill>
              </a:rPr>
              <a:t>2: Historical methods for assembly</a:t>
            </a:r>
          </a:p>
          <a:p>
            <a:pPr marL="285750" indent="-285750">
              <a:buFont typeface="Arial" panose="020B0604020202020204" pitchFamily="34" charset="0"/>
              <a:buChar char="•"/>
            </a:pPr>
            <a:r>
              <a:rPr lang="en-GB" sz="2400" dirty="0">
                <a:solidFill>
                  <a:srgbClr val="B2B2B2"/>
                </a:solidFill>
              </a:rPr>
              <a:t>3: Library prep </a:t>
            </a:r>
          </a:p>
          <a:p>
            <a:pPr marL="285750" indent="-285750">
              <a:buFont typeface="Arial" panose="020B0604020202020204" pitchFamily="34" charset="0"/>
              <a:buChar char="•"/>
            </a:pPr>
            <a:r>
              <a:rPr lang="en-GB" sz="2400" dirty="0">
                <a:solidFill>
                  <a:srgbClr val="B2B2B2"/>
                </a:solidFill>
              </a:rPr>
              <a:t>4: De Bruijn Graphs</a:t>
            </a:r>
          </a:p>
          <a:p>
            <a:pPr marL="285750" indent="-285750">
              <a:buFont typeface="Arial" panose="020B0604020202020204" pitchFamily="34" charset="0"/>
              <a:buChar char="•"/>
            </a:pPr>
            <a:r>
              <a:rPr lang="en-GB" sz="2400" dirty="0">
                <a:solidFill>
                  <a:srgbClr val="B2B2B2"/>
                </a:solidFill>
              </a:rPr>
              <a:t>5: overview of assembly methods</a:t>
            </a:r>
          </a:p>
          <a:p>
            <a:pPr marL="285750" indent="-285750">
              <a:buFont typeface="Arial" panose="020B0604020202020204" pitchFamily="34" charset="0"/>
              <a:buChar char="•"/>
            </a:pPr>
            <a:r>
              <a:rPr lang="en-GB" sz="2400" dirty="0">
                <a:solidFill>
                  <a:srgbClr val="B2B2B2"/>
                </a:solidFill>
              </a:rPr>
              <a:t>6: Full assembly procedure</a:t>
            </a:r>
          </a:p>
          <a:p>
            <a:pPr marL="285750" indent="-285750">
              <a:buFont typeface="Arial" panose="020B0604020202020204" pitchFamily="34" charset="0"/>
              <a:buChar char="•"/>
            </a:pPr>
            <a:r>
              <a:rPr lang="en-GB" sz="2400" dirty="0">
                <a:solidFill>
                  <a:srgbClr val="B2B2B2"/>
                </a:solidFill>
              </a:rPr>
              <a:t>7: Final assembly. What next</a:t>
            </a:r>
          </a:p>
          <a:p>
            <a:pPr marL="285750" indent="-285750">
              <a:buFont typeface="Arial" panose="020B0604020202020204" pitchFamily="34" charset="0"/>
              <a:buChar char="•"/>
            </a:pPr>
            <a:r>
              <a:rPr lang="en-GB" sz="2400" b="1" dirty="0"/>
              <a:t>8: </a:t>
            </a:r>
            <a:r>
              <a:rPr lang="en-GB" sz="2400" b="1" dirty="0" err="1"/>
              <a:t>Misc</a:t>
            </a:r>
            <a:r>
              <a:rPr lang="en-GB" sz="2400" b="1" dirty="0"/>
              <a:t> section</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3" name="Picture 2" descr="51-mer assembly graph">
            <a:extLst>
              <a:ext uri="{FF2B5EF4-FFF2-40B4-BE49-F238E27FC236}">
                <a16:creationId xmlns:a16="http://schemas.microsoft.com/office/drawing/2014/main" id="{D5CBAE95-DF45-93CE-2C3E-9EED185DC8C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34739" y="4126862"/>
            <a:ext cx="3027016" cy="245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93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3E00C-44CB-43B4-AB72-A0B8C7DC8FC6}"/>
              </a:ext>
            </a:extLst>
          </p:cNvPr>
          <p:cNvSpPr>
            <a:spLocks noGrp="1"/>
          </p:cNvSpPr>
          <p:nvPr>
            <p:ph type="title"/>
          </p:nvPr>
        </p:nvSpPr>
        <p:spPr>
          <a:xfrm>
            <a:off x="107535" y="405362"/>
            <a:ext cx="9144000" cy="994172"/>
          </a:xfrm>
        </p:spPr>
        <p:txBody>
          <a:bodyPr>
            <a:normAutofit/>
          </a:bodyPr>
          <a:lstStyle/>
          <a:p>
            <a:pPr algn="ctr"/>
            <a:r>
              <a:rPr lang="en-GB" dirty="0">
                <a:solidFill>
                  <a:srgbClr val="7030A0"/>
                </a:solidFill>
              </a:rPr>
              <a:t>8) </a:t>
            </a:r>
            <a:r>
              <a:rPr lang="en-GB" dirty="0" err="1">
                <a:solidFill>
                  <a:srgbClr val="7030A0"/>
                </a:solidFill>
              </a:rPr>
              <a:t>Fast</a:t>
            </a:r>
            <a:r>
              <a:rPr lang="en-GB" u="sng" dirty="0" err="1">
                <a:solidFill>
                  <a:srgbClr val="7030A0"/>
                </a:solidFill>
              </a:rPr>
              <a:t>q</a:t>
            </a:r>
            <a:r>
              <a:rPr lang="en-GB" dirty="0">
                <a:solidFill>
                  <a:srgbClr val="7030A0"/>
                </a:solidFill>
              </a:rPr>
              <a:t> format (Illumina output)</a:t>
            </a:r>
          </a:p>
        </p:txBody>
      </p:sp>
      <p:sp>
        <p:nvSpPr>
          <p:cNvPr id="4" name="Rectangle 3">
            <a:extLst>
              <a:ext uri="{FF2B5EF4-FFF2-40B4-BE49-F238E27FC236}">
                <a16:creationId xmlns:a16="http://schemas.microsoft.com/office/drawing/2014/main" id="{FD042BA6-D996-4E57-96B4-691806B85C64}"/>
              </a:ext>
            </a:extLst>
          </p:cNvPr>
          <p:cNvSpPr/>
          <p:nvPr/>
        </p:nvSpPr>
        <p:spPr>
          <a:xfrm>
            <a:off x="1846378" y="5738868"/>
            <a:ext cx="5496633" cy="369332"/>
          </a:xfrm>
          <a:prstGeom prst="rect">
            <a:avLst/>
          </a:prstGeom>
        </p:spPr>
        <p:txBody>
          <a:bodyPr wrap="none">
            <a:spAutoFit/>
          </a:bodyPr>
          <a:lstStyle/>
          <a:p>
            <a:r>
              <a:rPr lang="en-GB" dirty="0">
                <a:hlinkClick r:id="rId2"/>
              </a:rPr>
              <a:t>Read more: https://en.wikipedia.org/wiki/FASTQ_format</a:t>
            </a:r>
            <a:endParaRPr lang="en-GB" dirty="0"/>
          </a:p>
        </p:txBody>
      </p:sp>
      <p:sp>
        <p:nvSpPr>
          <p:cNvPr id="5" name="TextBox 4">
            <a:extLst>
              <a:ext uri="{FF2B5EF4-FFF2-40B4-BE49-F238E27FC236}">
                <a16:creationId xmlns:a16="http://schemas.microsoft.com/office/drawing/2014/main" id="{C85993E5-B139-4E00-A303-3BF3FB1DD9CA}"/>
              </a:ext>
            </a:extLst>
          </p:cNvPr>
          <p:cNvSpPr txBox="1"/>
          <p:nvPr/>
        </p:nvSpPr>
        <p:spPr>
          <a:xfrm>
            <a:off x="107535" y="2081893"/>
            <a:ext cx="8974321" cy="3008516"/>
          </a:xfrm>
          <a:prstGeom prst="rect">
            <a:avLst/>
          </a:prstGeom>
          <a:noFill/>
        </p:spPr>
        <p:txBody>
          <a:bodyPr wrap="square" rtlCol="0">
            <a:spAutoFit/>
          </a:bodyPr>
          <a:lstStyle/>
          <a:p>
            <a:r>
              <a:rPr lang="en-GB" sz="1600" dirty="0"/>
              <a:t>The input to most of the following steps, are the </a:t>
            </a:r>
            <a:r>
              <a:rPr lang="en-GB" sz="1600" dirty="0" err="1"/>
              <a:t>fastq</a:t>
            </a:r>
            <a:r>
              <a:rPr lang="en-GB" sz="1600" dirty="0"/>
              <a:t> (or compressed fastq</a:t>
            </a:r>
            <a:r>
              <a:rPr lang="en-GB" sz="1600" b="1" dirty="0"/>
              <a:t>.gz</a:t>
            </a:r>
            <a:r>
              <a:rPr lang="en-GB" sz="1600" dirty="0"/>
              <a:t>) files. </a:t>
            </a:r>
          </a:p>
          <a:p>
            <a:endParaRPr lang="en-GB" sz="1600" dirty="0"/>
          </a:p>
          <a:p>
            <a:pPr lvl="1"/>
            <a:r>
              <a:rPr lang="en-GB" sz="1600" dirty="0"/>
              <a:t>@ERR861370.21 M00596:40:000000000-A712Y:1:1101:11010:1548/1   </a:t>
            </a:r>
            <a:r>
              <a:rPr lang="en-GB" sz="1600" dirty="0">
                <a:solidFill>
                  <a:srgbClr val="FF0000"/>
                </a:solidFill>
              </a:rPr>
              <a:t>(unique read name)</a:t>
            </a:r>
          </a:p>
          <a:p>
            <a:pPr lvl="1"/>
            <a:r>
              <a:rPr lang="en-GB" sz="1600" dirty="0"/>
              <a:t>GTCCAGAACTGTCTTCTGTAAATCTTTCTTGTACCTCCTGCAGTAT                      </a:t>
            </a:r>
            <a:r>
              <a:rPr lang="en-GB" sz="1600" dirty="0">
                <a:solidFill>
                  <a:srgbClr val="FF0000"/>
                </a:solidFill>
              </a:rPr>
              <a:t>(sequence)</a:t>
            </a:r>
          </a:p>
          <a:p>
            <a:pPr lvl="1"/>
            <a:r>
              <a:rPr lang="en-GB" sz="1600" dirty="0"/>
              <a:t>+							             					</a:t>
            </a:r>
            <a:r>
              <a:rPr lang="en-GB" sz="1600" dirty="0">
                <a:solidFill>
                  <a:srgbClr val="FF0000"/>
                </a:solidFill>
              </a:rPr>
              <a:t>(+)</a:t>
            </a:r>
          </a:p>
          <a:p>
            <a:pPr lvl="1"/>
            <a:r>
              <a:rPr lang="en-GB" sz="1600" dirty="0"/>
              <a:t>-B@C&lt;8&lt;@CF9FEFFFGAF9&lt;&lt;EEFGGEFF9E9CCC,CF&lt;,,C,,&lt;	</a:t>
            </a:r>
            <a:r>
              <a:rPr lang="en-GB" sz="1600" dirty="0">
                <a:solidFill>
                  <a:srgbClr val="FF0000"/>
                </a:solidFill>
              </a:rPr>
              <a:t>             (ascii quality score encoding)</a:t>
            </a:r>
          </a:p>
          <a:p>
            <a:pPr lvl="1"/>
            <a:endParaRPr lang="en-GB" sz="1600" dirty="0">
              <a:solidFill>
                <a:srgbClr val="FF0000"/>
              </a:solidFill>
            </a:endParaRPr>
          </a:p>
          <a:p>
            <a:pPr lvl="1"/>
            <a:endParaRPr lang="en-GB" sz="1600" dirty="0">
              <a:solidFill>
                <a:srgbClr val="FF0000"/>
              </a:solidFill>
            </a:endParaRPr>
          </a:p>
          <a:p>
            <a:pPr lvl="1"/>
            <a:r>
              <a:rPr lang="en-GB" sz="1600" dirty="0"/>
              <a:t>Each base is “quality scored” based on a probability score of it being correct. </a:t>
            </a:r>
          </a:p>
          <a:p>
            <a:pPr lvl="1"/>
            <a:r>
              <a:rPr lang="en-GB" sz="1600" dirty="0"/>
              <a:t>Q15: p = 0.03</a:t>
            </a:r>
          </a:p>
          <a:p>
            <a:pPr lvl="1"/>
            <a:r>
              <a:rPr lang="en-GB" sz="1600" dirty="0"/>
              <a:t>Q30: p = 0.001</a:t>
            </a:r>
          </a:p>
          <a:p>
            <a:pPr lvl="1"/>
            <a:endParaRPr lang="en-GB" sz="1350" dirty="0">
              <a:solidFill>
                <a:srgbClr val="FF0000"/>
              </a:solidFill>
            </a:endParaRPr>
          </a:p>
        </p:txBody>
      </p:sp>
    </p:spTree>
    <p:extLst>
      <p:ext uri="{BB962C8B-B14F-4D97-AF65-F5344CB8AC3E}">
        <p14:creationId xmlns:p14="http://schemas.microsoft.com/office/powerpoint/2010/main" val="3847973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3E00C-44CB-43B4-AB72-A0B8C7DC8FC6}"/>
              </a:ext>
            </a:extLst>
          </p:cNvPr>
          <p:cNvSpPr>
            <a:spLocks noGrp="1"/>
          </p:cNvSpPr>
          <p:nvPr>
            <p:ph type="title"/>
          </p:nvPr>
        </p:nvSpPr>
        <p:spPr>
          <a:xfrm>
            <a:off x="-460251" y="131722"/>
            <a:ext cx="9144000" cy="994172"/>
          </a:xfrm>
        </p:spPr>
        <p:txBody>
          <a:bodyPr/>
          <a:lstStyle/>
          <a:p>
            <a:pPr algn="ctr"/>
            <a:r>
              <a:rPr lang="en-GB" dirty="0">
                <a:solidFill>
                  <a:srgbClr val="7030A0"/>
                </a:solidFill>
              </a:rPr>
              <a:t>8) </a:t>
            </a:r>
            <a:r>
              <a:rPr lang="en-GB" dirty="0" err="1">
                <a:solidFill>
                  <a:srgbClr val="7030A0"/>
                </a:solidFill>
              </a:rPr>
              <a:t>Fastqc</a:t>
            </a:r>
            <a:r>
              <a:rPr lang="en-GB" dirty="0">
                <a:solidFill>
                  <a:srgbClr val="7030A0"/>
                </a:solidFill>
              </a:rPr>
              <a:t> output -  Quality check</a:t>
            </a:r>
          </a:p>
        </p:txBody>
      </p:sp>
      <p:pic>
        <p:nvPicPr>
          <p:cNvPr id="1026" name="Picture 2" descr="Per base quality graph">
            <a:extLst>
              <a:ext uri="{FF2B5EF4-FFF2-40B4-BE49-F238E27FC236}">
                <a16:creationId xmlns:a16="http://schemas.microsoft.com/office/drawing/2014/main" id="{02BFE43D-8DD8-4C21-B464-759EC3D17C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2917"/>
            <a:ext cx="5711824" cy="39391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D042BA6-D996-4E57-96B4-691806B85C64}"/>
              </a:ext>
            </a:extLst>
          </p:cNvPr>
          <p:cNvSpPr/>
          <p:nvPr/>
        </p:nvSpPr>
        <p:spPr>
          <a:xfrm>
            <a:off x="5711824" y="2510090"/>
            <a:ext cx="3322769" cy="300082"/>
          </a:xfrm>
          <a:prstGeom prst="rect">
            <a:avLst/>
          </a:prstGeom>
        </p:spPr>
        <p:txBody>
          <a:bodyPr wrap="none">
            <a:spAutoFit/>
          </a:bodyPr>
          <a:lstStyle/>
          <a:p>
            <a:r>
              <a:rPr lang="en-GB" sz="1350" dirty="0">
                <a:hlinkClick r:id="rId3"/>
              </a:rPr>
              <a:t>https://en.wikipedia.org/wiki/FASTQ_format</a:t>
            </a:r>
            <a:endParaRPr lang="en-GB" sz="1350" dirty="0"/>
          </a:p>
        </p:txBody>
      </p:sp>
      <p:cxnSp>
        <p:nvCxnSpPr>
          <p:cNvPr id="5" name="Straight Connector 4">
            <a:extLst>
              <a:ext uri="{FF2B5EF4-FFF2-40B4-BE49-F238E27FC236}">
                <a16:creationId xmlns:a16="http://schemas.microsoft.com/office/drawing/2014/main" id="{95698CDC-1DB7-4491-B585-91E6D49C426D}"/>
              </a:ext>
            </a:extLst>
          </p:cNvPr>
          <p:cNvCxnSpPr/>
          <p:nvPr/>
        </p:nvCxnSpPr>
        <p:spPr>
          <a:xfrm>
            <a:off x="139959" y="4178878"/>
            <a:ext cx="562635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8C41F26-2470-4F91-BF3E-E5687EA1FF84}"/>
              </a:ext>
            </a:extLst>
          </p:cNvPr>
          <p:cNvSpPr txBox="1"/>
          <p:nvPr/>
        </p:nvSpPr>
        <p:spPr>
          <a:xfrm>
            <a:off x="5906277" y="4084908"/>
            <a:ext cx="2582248" cy="1131079"/>
          </a:xfrm>
          <a:prstGeom prst="rect">
            <a:avLst/>
          </a:prstGeom>
          <a:noFill/>
        </p:spPr>
        <p:txBody>
          <a:bodyPr wrap="square" rtlCol="0">
            <a:spAutoFit/>
          </a:bodyPr>
          <a:lstStyle/>
          <a:p>
            <a:r>
              <a:rPr lang="en-GB" sz="1350" b="1" dirty="0"/>
              <a:t>Q15 line:  p = 0.03 </a:t>
            </a:r>
            <a:r>
              <a:rPr lang="en-GB" sz="1350" dirty="0"/>
              <a:t>of the base being correctly called. When you have 1 billion bases, there are still </a:t>
            </a:r>
            <a:r>
              <a:rPr lang="en-GB" sz="1350" b="1" dirty="0"/>
              <a:t>many</a:t>
            </a:r>
            <a:r>
              <a:rPr lang="en-GB" sz="1350" dirty="0"/>
              <a:t> by chance that will be incorrect. </a:t>
            </a:r>
          </a:p>
        </p:txBody>
      </p:sp>
    </p:spTree>
    <p:extLst>
      <p:ext uri="{BB962C8B-B14F-4D97-AF65-F5344CB8AC3E}">
        <p14:creationId xmlns:p14="http://schemas.microsoft.com/office/powerpoint/2010/main" val="3258093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269E-BF25-4289-A434-F94125EC3239}"/>
              </a:ext>
            </a:extLst>
          </p:cNvPr>
          <p:cNvSpPr>
            <a:spLocks noGrp="1"/>
          </p:cNvSpPr>
          <p:nvPr>
            <p:ph type="title"/>
          </p:nvPr>
        </p:nvSpPr>
        <p:spPr>
          <a:xfrm>
            <a:off x="342900" y="115895"/>
            <a:ext cx="7886700" cy="994172"/>
          </a:xfrm>
        </p:spPr>
        <p:txBody>
          <a:bodyPr>
            <a:normAutofit fontScale="90000"/>
          </a:bodyPr>
          <a:lstStyle/>
          <a:p>
            <a:pPr algn="ctr"/>
            <a:r>
              <a:rPr lang="en-GB" dirty="0">
                <a:solidFill>
                  <a:srgbClr val="7030A0"/>
                </a:solidFill>
              </a:rPr>
              <a:t>8) Assembly: output format (fast</a:t>
            </a:r>
            <a:r>
              <a:rPr lang="en-GB" u="sng" dirty="0">
                <a:solidFill>
                  <a:srgbClr val="7030A0"/>
                </a:solidFill>
              </a:rPr>
              <a:t>a</a:t>
            </a:r>
            <a:r>
              <a:rPr lang="en-GB" dirty="0">
                <a:solidFill>
                  <a:srgbClr val="7030A0"/>
                </a:solidFill>
              </a:rPr>
              <a:t>)</a:t>
            </a:r>
          </a:p>
        </p:txBody>
      </p:sp>
      <p:sp>
        <p:nvSpPr>
          <p:cNvPr id="3" name="Content Placeholder 2">
            <a:extLst>
              <a:ext uri="{FF2B5EF4-FFF2-40B4-BE49-F238E27FC236}">
                <a16:creationId xmlns:a16="http://schemas.microsoft.com/office/drawing/2014/main" id="{27D2B713-FAB9-4FA6-9634-CBA2C3D0A60A}"/>
              </a:ext>
            </a:extLst>
          </p:cNvPr>
          <p:cNvSpPr>
            <a:spLocks noGrp="1"/>
          </p:cNvSpPr>
          <p:nvPr>
            <p:ph idx="1"/>
          </p:nvPr>
        </p:nvSpPr>
        <p:spPr>
          <a:xfrm>
            <a:off x="376336" y="1327638"/>
            <a:ext cx="8643377" cy="4860098"/>
          </a:xfrm>
        </p:spPr>
        <p:txBody>
          <a:bodyPr>
            <a:normAutofit fontScale="92500" lnSpcReduction="10000"/>
          </a:bodyPr>
          <a:lstStyle/>
          <a:p>
            <a:pPr marL="0" indent="0">
              <a:buNone/>
            </a:pPr>
            <a:r>
              <a:rPr lang="en-GB" dirty="0"/>
              <a:t>The main file you will work with is called </a:t>
            </a:r>
            <a:r>
              <a:rPr lang="en-GB" dirty="0" err="1"/>
              <a:t>assembly</a:t>
            </a:r>
            <a:r>
              <a:rPr lang="en-GB" b="1" u="sng" dirty="0" err="1"/>
              <a:t>.fa</a:t>
            </a:r>
            <a:r>
              <a:rPr lang="en-GB" b="1" u="sng" dirty="0"/>
              <a:t> </a:t>
            </a:r>
            <a:r>
              <a:rPr lang="en-GB" dirty="0"/>
              <a:t>or some programs will output a </a:t>
            </a:r>
            <a:r>
              <a:rPr lang="en-GB" dirty="0" err="1"/>
              <a:t>XYZ</a:t>
            </a:r>
            <a:r>
              <a:rPr lang="en-GB" b="1" u="sng" dirty="0" err="1"/>
              <a:t>.fasta</a:t>
            </a:r>
            <a:r>
              <a:rPr lang="en-GB" b="1" u="sng" dirty="0"/>
              <a:t> </a:t>
            </a:r>
            <a:r>
              <a:rPr lang="en-GB" dirty="0"/>
              <a:t>. This is like so:</a:t>
            </a:r>
          </a:p>
          <a:p>
            <a:pPr marL="0" indent="0">
              <a:buNone/>
            </a:pPr>
            <a:endParaRPr lang="en-GB" sz="1275" dirty="0"/>
          </a:p>
          <a:p>
            <a:pPr marL="0" indent="0">
              <a:buNone/>
            </a:pPr>
            <a:r>
              <a:rPr lang="en-GB" sz="1275" dirty="0"/>
              <a:t>	</a:t>
            </a:r>
            <a:r>
              <a:rPr lang="en-GB" sz="1700" dirty="0"/>
              <a:t>	&gt;NAME_OF_CONTIG_1</a:t>
            </a:r>
          </a:p>
          <a:p>
            <a:pPr marL="0" indent="0">
              <a:buNone/>
            </a:pPr>
            <a:r>
              <a:rPr lang="en-GB" sz="1700" dirty="0"/>
              <a:t>		ATTAGGGGGGGCGGA … etc </a:t>
            </a:r>
            <a:r>
              <a:rPr lang="en-GB" sz="1700" dirty="0" err="1"/>
              <a:t>seq</a:t>
            </a:r>
            <a:endParaRPr lang="en-GB" sz="1700" dirty="0"/>
          </a:p>
          <a:p>
            <a:pPr marL="0" indent="0">
              <a:buNone/>
            </a:pPr>
            <a:r>
              <a:rPr lang="en-GB" sz="1700" dirty="0"/>
              <a:t>		&gt;NAME_OF_CONTIG_2</a:t>
            </a:r>
          </a:p>
          <a:p>
            <a:pPr marL="0" indent="0">
              <a:buNone/>
            </a:pPr>
            <a:r>
              <a:rPr lang="en-GB" sz="1700" dirty="0"/>
              <a:t>		ATTACCCCCCCCCCCGGA … etc </a:t>
            </a:r>
            <a:r>
              <a:rPr lang="en-GB" sz="1700" dirty="0" err="1"/>
              <a:t>seq</a:t>
            </a:r>
            <a:endParaRPr lang="en-GB" sz="1700" dirty="0"/>
          </a:p>
          <a:p>
            <a:pPr marL="0" indent="0">
              <a:buNone/>
            </a:pPr>
            <a:r>
              <a:rPr lang="en-GB" sz="1700" dirty="0"/>
              <a:t>		&gt;NAME_OF_CONTIG_3</a:t>
            </a:r>
          </a:p>
          <a:p>
            <a:pPr marL="0" indent="0">
              <a:buNone/>
            </a:pPr>
            <a:r>
              <a:rPr lang="en-GB" sz="1700" dirty="0"/>
              <a:t>		ATTTTTTTTTTTTTGA … etc </a:t>
            </a:r>
            <a:r>
              <a:rPr lang="en-GB" sz="1700" dirty="0" err="1"/>
              <a:t>seq</a:t>
            </a:r>
            <a:endParaRPr lang="en-GB" sz="1700" dirty="0"/>
          </a:p>
          <a:p>
            <a:pPr marL="0" indent="0">
              <a:buNone/>
            </a:pPr>
            <a:endParaRPr lang="en-GB" sz="1700" dirty="0"/>
          </a:p>
          <a:p>
            <a:pPr marL="0" indent="0">
              <a:buNone/>
            </a:pPr>
            <a:r>
              <a:rPr lang="en-GB" sz="1700" dirty="0"/>
              <a:t>Each &gt; is a new contig. There can be many </a:t>
            </a:r>
            <a:r>
              <a:rPr lang="en-GB" sz="1700" dirty="0" err="1"/>
              <a:t>many</a:t>
            </a:r>
            <a:r>
              <a:rPr lang="en-GB" sz="1700" dirty="0"/>
              <a:t> thousands of these. </a:t>
            </a:r>
          </a:p>
          <a:p>
            <a:pPr marL="0" indent="0">
              <a:buNone/>
            </a:pPr>
            <a:endParaRPr lang="en-GB" sz="1700" dirty="0"/>
          </a:p>
          <a:p>
            <a:r>
              <a:rPr lang="en-GB" sz="1700" dirty="0"/>
              <a:t>A contig is an assembled part of the genome containing zero NNNs (N is an unknown base, which cannot be resolved). </a:t>
            </a:r>
          </a:p>
          <a:p>
            <a:r>
              <a:rPr lang="en-GB" sz="1700" dirty="0"/>
              <a:t>Scaffolds are collections of 2 or more contigs separated by NNNs. </a:t>
            </a:r>
          </a:p>
        </p:txBody>
      </p:sp>
    </p:spTree>
    <p:extLst>
      <p:ext uri="{BB962C8B-B14F-4D97-AF65-F5344CB8AC3E}">
        <p14:creationId xmlns:p14="http://schemas.microsoft.com/office/powerpoint/2010/main" val="4256747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 8) Eukaryotic Gene Structure</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429569"/>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Eukaryotes have complex gene structure which can span MANY thousands of nucleotides</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pic>
        <p:nvPicPr>
          <p:cNvPr id="2050" name="Picture 2" descr="Split gene theory - Wikipedia">
            <a:extLst>
              <a:ext uri="{FF2B5EF4-FFF2-40B4-BE49-F238E27FC236}">
                <a16:creationId xmlns:a16="http://schemas.microsoft.com/office/drawing/2014/main" id="{B7A6E97B-53AE-4E5D-80AC-37C0C65B9C3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31633" y="3156268"/>
            <a:ext cx="5514975" cy="3552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23F611CE-B06A-42D1-8610-28463112C9CE}"/>
              </a:ext>
            </a:extLst>
          </p:cNvPr>
          <p:cNvSpPr/>
          <p:nvPr/>
        </p:nvSpPr>
        <p:spPr>
          <a:xfrm>
            <a:off x="152401" y="3429000"/>
            <a:ext cx="1479232"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A6FE1E5F-5C83-4603-98DB-F9B88DCB3D33}"/>
              </a:ext>
            </a:extLst>
          </p:cNvPr>
          <p:cNvSpPr/>
          <p:nvPr/>
        </p:nvSpPr>
        <p:spPr>
          <a:xfrm>
            <a:off x="6406992" y="3444238"/>
            <a:ext cx="1479232"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CCD6FEFB-E066-421D-8071-E1C55E02337C}"/>
              </a:ext>
            </a:extLst>
          </p:cNvPr>
          <p:cNvCxnSpPr/>
          <p:nvPr/>
        </p:nvCxnSpPr>
        <p:spPr>
          <a:xfrm>
            <a:off x="2407920" y="3156268"/>
            <a:ext cx="5384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877F8FB-8AB8-422D-8AFE-0148FFB7059B}"/>
              </a:ext>
            </a:extLst>
          </p:cNvPr>
          <p:cNvCxnSpPr/>
          <p:nvPr/>
        </p:nvCxnSpPr>
        <p:spPr>
          <a:xfrm flipV="1">
            <a:off x="2407920" y="3156268"/>
            <a:ext cx="0" cy="19653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4358622B-E5FA-4795-9422-425A304A12DE}"/>
              </a:ext>
            </a:extLst>
          </p:cNvPr>
          <p:cNvSpPr/>
          <p:nvPr/>
        </p:nvSpPr>
        <p:spPr>
          <a:xfrm>
            <a:off x="1631633" y="3581126"/>
            <a:ext cx="5978184" cy="312796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3" name="Rectangle: Rounded Corners 12">
            <a:extLst>
              <a:ext uri="{FF2B5EF4-FFF2-40B4-BE49-F238E27FC236}">
                <a16:creationId xmlns:a16="http://schemas.microsoft.com/office/drawing/2014/main" id="{0890189E-C34C-41CC-801A-54209766C6E2}"/>
              </a:ext>
            </a:extLst>
          </p:cNvPr>
          <p:cNvSpPr/>
          <p:nvPr/>
        </p:nvSpPr>
        <p:spPr>
          <a:xfrm>
            <a:off x="152400" y="2555240"/>
            <a:ext cx="8605519"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6FC468E-6D48-42D6-876C-8A16BBBAC024}"/>
              </a:ext>
            </a:extLst>
          </p:cNvPr>
          <p:cNvSpPr txBox="1"/>
          <p:nvPr/>
        </p:nvSpPr>
        <p:spPr>
          <a:xfrm>
            <a:off x="152399" y="2256250"/>
            <a:ext cx="948611" cy="369332"/>
          </a:xfrm>
          <a:prstGeom prst="rect">
            <a:avLst/>
          </a:prstGeom>
          <a:noFill/>
        </p:spPr>
        <p:txBody>
          <a:bodyPr wrap="square" rtlCol="0">
            <a:spAutoFit/>
          </a:bodyPr>
          <a:lstStyle/>
          <a:p>
            <a:r>
              <a:rPr lang="en-GB" dirty="0"/>
              <a:t>DNA</a:t>
            </a:r>
          </a:p>
        </p:txBody>
      </p:sp>
      <p:cxnSp>
        <p:nvCxnSpPr>
          <p:cNvPr id="15" name="Straight Arrow Connector 14">
            <a:extLst>
              <a:ext uri="{FF2B5EF4-FFF2-40B4-BE49-F238E27FC236}">
                <a16:creationId xmlns:a16="http://schemas.microsoft.com/office/drawing/2014/main" id="{BCCA930E-226B-4FD1-80F6-C0FACF8CEC31}"/>
              </a:ext>
            </a:extLst>
          </p:cNvPr>
          <p:cNvCxnSpPr/>
          <p:nvPr/>
        </p:nvCxnSpPr>
        <p:spPr>
          <a:xfrm flipH="1">
            <a:off x="650240" y="2625582"/>
            <a:ext cx="2590800" cy="628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0B36DA2-C2D6-4F78-A0A5-D8C83153D871}"/>
              </a:ext>
            </a:extLst>
          </p:cNvPr>
          <p:cNvCxnSpPr>
            <a:cxnSpLocks/>
          </p:cNvCxnSpPr>
          <p:nvPr/>
        </p:nvCxnSpPr>
        <p:spPr>
          <a:xfrm>
            <a:off x="3502183" y="2625582"/>
            <a:ext cx="3548857" cy="595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3E391097-33EB-4AB5-B18B-0C7F6F8DD9AE}"/>
              </a:ext>
            </a:extLst>
          </p:cNvPr>
          <p:cNvSpPr/>
          <p:nvPr/>
        </p:nvSpPr>
        <p:spPr>
          <a:xfrm>
            <a:off x="5071706" y="6409478"/>
            <a:ext cx="4572000" cy="307777"/>
          </a:xfrm>
          <a:prstGeom prst="rect">
            <a:avLst/>
          </a:prstGeom>
        </p:spPr>
        <p:txBody>
          <a:bodyPr>
            <a:spAutoFit/>
          </a:bodyPr>
          <a:lstStyle/>
          <a:p>
            <a:r>
              <a:rPr lang="en-GB" sz="1400" dirty="0"/>
              <a:t>https://en.wikipedia.org/wiki/Split_gene_theory</a:t>
            </a:r>
          </a:p>
        </p:txBody>
      </p:sp>
      <p:sp>
        <p:nvSpPr>
          <p:cNvPr id="3" name="Rectangle 2">
            <a:extLst>
              <a:ext uri="{FF2B5EF4-FFF2-40B4-BE49-F238E27FC236}">
                <a16:creationId xmlns:a16="http://schemas.microsoft.com/office/drawing/2014/main" id="{6F5E2514-0BD9-ED47-412E-B7A106B7A2E3}"/>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501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8) Eukaryotic Gene Structure</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429569"/>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Eukaryotes have complex gene structure which can span MANY thousands of nucleotides</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pic>
        <p:nvPicPr>
          <p:cNvPr id="2050" name="Picture 2" descr="Split gene theory - Wikipedia">
            <a:extLst>
              <a:ext uri="{FF2B5EF4-FFF2-40B4-BE49-F238E27FC236}">
                <a16:creationId xmlns:a16="http://schemas.microsoft.com/office/drawing/2014/main" id="{B7A6E97B-53AE-4E5D-80AC-37C0C65B9C3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31633" y="3156268"/>
            <a:ext cx="5514975" cy="3552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23F611CE-B06A-42D1-8610-28463112C9CE}"/>
              </a:ext>
            </a:extLst>
          </p:cNvPr>
          <p:cNvSpPr/>
          <p:nvPr/>
        </p:nvSpPr>
        <p:spPr>
          <a:xfrm>
            <a:off x="152401" y="3429000"/>
            <a:ext cx="1479232"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A6FE1E5F-5C83-4603-98DB-F9B88DCB3D33}"/>
              </a:ext>
            </a:extLst>
          </p:cNvPr>
          <p:cNvSpPr/>
          <p:nvPr/>
        </p:nvSpPr>
        <p:spPr>
          <a:xfrm>
            <a:off x="6406992" y="3444238"/>
            <a:ext cx="1479232"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CCD6FEFB-E066-421D-8071-E1C55E02337C}"/>
              </a:ext>
            </a:extLst>
          </p:cNvPr>
          <p:cNvCxnSpPr/>
          <p:nvPr/>
        </p:nvCxnSpPr>
        <p:spPr>
          <a:xfrm>
            <a:off x="2407920" y="3156268"/>
            <a:ext cx="5384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877F8FB-8AB8-422D-8AFE-0148FFB7059B}"/>
              </a:ext>
            </a:extLst>
          </p:cNvPr>
          <p:cNvCxnSpPr/>
          <p:nvPr/>
        </p:nvCxnSpPr>
        <p:spPr>
          <a:xfrm flipV="1">
            <a:off x="2407920" y="3156268"/>
            <a:ext cx="0" cy="19653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BF2E3DE5-EFD4-4A7C-9D3C-49942348D48F}"/>
              </a:ext>
            </a:extLst>
          </p:cNvPr>
          <p:cNvSpPr/>
          <p:nvPr/>
        </p:nvSpPr>
        <p:spPr>
          <a:xfrm>
            <a:off x="5071706" y="6409478"/>
            <a:ext cx="4572000" cy="307777"/>
          </a:xfrm>
          <a:prstGeom prst="rect">
            <a:avLst/>
          </a:prstGeom>
        </p:spPr>
        <p:txBody>
          <a:bodyPr>
            <a:spAutoFit/>
          </a:bodyPr>
          <a:lstStyle/>
          <a:p>
            <a:r>
              <a:rPr lang="en-GB" sz="1400" dirty="0"/>
              <a:t>https://en.wikipedia.org/wiki/Split_gene_theory</a:t>
            </a:r>
          </a:p>
        </p:txBody>
      </p:sp>
      <p:sp>
        <p:nvSpPr>
          <p:cNvPr id="6" name="TextBox 5">
            <a:extLst>
              <a:ext uri="{FF2B5EF4-FFF2-40B4-BE49-F238E27FC236}">
                <a16:creationId xmlns:a16="http://schemas.microsoft.com/office/drawing/2014/main" id="{5526DA85-7FD9-49A8-8DB5-97FF5FC8CCBD}"/>
              </a:ext>
            </a:extLst>
          </p:cNvPr>
          <p:cNvSpPr txBox="1"/>
          <p:nvPr/>
        </p:nvSpPr>
        <p:spPr>
          <a:xfrm>
            <a:off x="2032000" y="2499360"/>
            <a:ext cx="914400" cy="369332"/>
          </a:xfrm>
          <a:prstGeom prst="rect">
            <a:avLst/>
          </a:prstGeom>
          <a:noFill/>
        </p:spPr>
        <p:txBody>
          <a:bodyPr wrap="square" rtlCol="0">
            <a:spAutoFit/>
          </a:bodyPr>
          <a:lstStyle/>
          <a:p>
            <a:r>
              <a:rPr lang="en-GB" dirty="0"/>
              <a:t>start</a:t>
            </a:r>
          </a:p>
        </p:txBody>
      </p:sp>
      <p:sp>
        <p:nvSpPr>
          <p:cNvPr id="12" name="TextBox 11">
            <a:extLst>
              <a:ext uri="{FF2B5EF4-FFF2-40B4-BE49-F238E27FC236}">
                <a16:creationId xmlns:a16="http://schemas.microsoft.com/office/drawing/2014/main" id="{30678C7A-C2E6-4B3E-97FA-5308630F38AF}"/>
              </a:ext>
            </a:extLst>
          </p:cNvPr>
          <p:cNvSpPr txBox="1"/>
          <p:nvPr/>
        </p:nvSpPr>
        <p:spPr>
          <a:xfrm>
            <a:off x="5283202" y="2546746"/>
            <a:ext cx="914400" cy="369332"/>
          </a:xfrm>
          <a:prstGeom prst="rect">
            <a:avLst/>
          </a:prstGeom>
          <a:noFill/>
        </p:spPr>
        <p:txBody>
          <a:bodyPr wrap="square" rtlCol="0">
            <a:spAutoFit/>
          </a:bodyPr>
          <a:lstStyle/>
          <a:p>
            <a:r>
              <a:rPr lang="en-GB" dirty="0"/>
              <a:t>end</a:t>
            </a:r>
          </a:p>
        </p:txBody>
      </p:sp>
      <p:sp>
        <p:nvSpPr>
          <p:cNvPr id="11" name="TextBox 10">
            <a:extLst>
              <a:ext uri="{FF2B5EF4-FFF2-40B4-BE49-F238E27FC236}">
                <a16:creationId xmlns:a16="http://schemas.microsoft.com/office/drawing/2014/main" id="{66051B5F-8B08-4B17-9199-79FB271359EF}"/>
              </a:ext>
            </a:extLst>
          </p:cNvPr>
          <p:cNvSpPr txBox="1"/>
          <p:nvPr/>
        </p:nvSpPr>
        <p:spPr>
          <a:xfrm>
            <a:off x="6197602" y="4386931"/>
            <a:ext cx="2692398" cy="1754326"/>
          </a:xfrm>
          <a:prstGeom prst="rect">
            <a:avLst/>
          </a:prstGeom>
          <a:noFill/>
        </p:spPr>
        <p:txBody>
          <a:bodyPr wrap="square" rtlCol="0">
            <a:spAutoFit/>
          </a:bodyPr>
          <a:lstStyle/>
          <a:p>
            <a:r>
              <a:rPr lang="en-GB" b="1" dirty="0"/>
              <a:t>Many different splicing patterns of the exons happen. E.g. 1,3,4 or 1,4 or 1,2,4. … 1,2,3,4</a:t>
            </a:r>
          </a:p>
          <a:p>
            <a:r>
              <a:rPr lang="en-GB" b="1" dirty="0"/>
              <a:t>Or even 2,3,4 if an alternative start is present</a:t>
            </a:r>
          </a:p>
        </p:txBody>
      </p:sp>
      <p:cxnSp>
        <p:nvCxnSpPr>
          <p:cNvPr id="14" name="Straight Connector 13">
            <a:extLst>
              <a:ext uri="{FF2B5EF4-FFF2-40B4-BE49-F238E27FC236}">
                <a16:creationId xmlns:a16="http://schemas.microsoft.com/office/drawing/2014/main" id="{11EFBDB7-9A2C-48C2-AC29-E9A94C53C04A}"/>
              </a:ext>
            </a:extLst>
          </p:cNvPr>
          <p:cNvCxnSpPr/>
          <p:nvPr/>
        </p:nvCxnSpPr>
        <p:spPr>
          <a:xfrm>
            <a:off x="5588000" y="3058160"/>
            <a:ext cx="0" cy="294640"/>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E795BF11-7F61-D97F-23AC-A226E0D5ECC1}"/>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5683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8) Eukaryotic Gene Structure</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429569"/>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The final, spliced product which only contains the coding sequence is sent for sequencing. This is directly relevant to the protein sequence. </a:t>
            </a:r>
          </a:p>
          <a:p>
            <a:pPr marL="285750" indent="-285750">
              <a:buFont typeface="Arial" panose="020B0604020202020204" pitchFamily="34" charset="0"/>
              <a:buChar char="•"/>
            </a:pPr>
            <a:r>
              <a:rPr lang="en-GB" sz="2400" dirty="0"/>
              <a:t>Thus, a MUCH smaller amount of data to deal with</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pic>
        <p:nvPicPr>
          <p:cNvPr id="2050" name="Picture 2" descr="Split gene theory - Wikipedia">
            <a:extLst>
              <a:ext uri="{FF2B5EF4-FFF2-40B4-BE49-F238E27FC236}">
                <a16:creationId xmlns:a16="http://schemas.microsoft.com/office/drawing/2014/main" id="{B7A6E97B-53AE-4E5D-80AC-37C0C65B9C33}"/>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52401" y="3235960"/>
            <a:ext cx="8259156" cy="304256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244259E-DE65-45E7-AAA5-A1A65E8B1192}"/>
              </a:ext>
            </a:extLst>
          </p:cNvPr>
          <p:cNvSpPr/>
          <p:nvPr/>
        </p:nvSpPr>
        <p:spPr>
          <a:xfrm>
            <a:off x="5071706" y="6409478"/>
            <a:ext cx="4572000" cy="307777"/>
          </a:xfrm>
          <a:prstGeom prst="rect">
            <a:avLst/>
          </a:prstGeom>
        </p:spPr>
        <p:txBody>
          <a:bodyPr>
            <a:spAutoFit/>
          </a:bodyPr>
          <a:lstStyle/>
          <a:p>
            <a:r>
              <a:rPr lang="en-GB" sz="1400" dirty="0"/>
              <a:t>https://en.wikipedia.org/wiki/Split_gene_theory</a:t>
            </a:r>
          </a:p>
        </p:txBody>
      </p:sp>
      <p:sp>
        <p:nvSpPr>
          <p:cNvPr id="7" name="TextBox 6">
            <a:extLst>
              <a:ext uri="{FF2B5EF4-FFF2-40B4-BE49-F238E27FC236}">
                <a16:creationId xmlns:a16="http://schemas.microsoft.com/office/drawing/2014/main" id="{F1EB2DD9-792A-4A77-8ECA-E87B838D9DD0}"/>
              </a:ext>
            </a:extLst>
          </p:cNvPr>
          <p:cNvSpPr txBox="1"/>
          <p:nvPr/>
        </p:nvSpPr>
        <p:spPr>
          <a:xfrm>
            <a:off x="1838960" y="3299313"/>
            <a:ext cx="914400" cy="369332"/>
          </a:xfrm>
          <a:prstGeom prst="rect">
            <a:avLst/>
          </a:prstGeom>
          <a:noFill/>
        </p:spPr>
        <p:txBody>
          <a:bodyPr wrap="square" rtlCol="0">
            <a:spAutoFit/>
          </a:bodyPr>
          <a:lstStyle/>
          <a:p>
            <a:r>
              <a:rPr lang="en-GB" dirty="0"/>
              <a:t>start</a:t>
            </a:r>
          </a:p>
        </p:txBody>
      </p:sp>
      <p:sp>
        <p:nvSpPr>
          <p:cNvPr id="10" name="TextBox 9">
            <a:extLst>
              <a:ext uri="{FF2B5EF4-FFF2-40B4-BE49-F238E27FC236}">
                <a16:creationId xmlns:a16="http://schemas.microsoft.com/office/drawing/2014/main" id="{233CB8A0-3DB6-4D96-AC48-7490BC2C0C2C}"/>
              </a:ext>
            </a:extLst>
          </p:cNvPr>
          <p:cNvSpPr txBox="1"/>
          <p:nvPr/>
        </p:nvSpPr>
        <p:spPr>
          <a:xfrm>
            <a:off x="5090162" y="3346699"/>
            <a:ext cx="914400" cy="369332"/>
          </a:xfrm>
          <a:prstGeom prst="rect">
            <a:avLst/>
          </a:prstGeom>
          <a:noFill/>
        </p:spPr>
        <p:txBody>
          <a:bodyPr wrap="square" rtlCol="0">
            <a:spAutoFit/>
          </a:bodyPr>
          <a:lstStyle/>
          <a:p>
            <a:r>
              <a:rPr lang="en-GB" dirty="0"/>
              <a:t>end</a:t>
            </a:r>
          </a:p>
        </p:txBody>
      </p:sp>
      <p:sp>
        <p:nvSpPr>
          <p:cNvPr id="2" name="Rectangle 1">
            <a:extLst>
              <a:ext uri="{FF2B5EF4-FFF2-40B4-BE49-F238E27FC236}">
                <a16:creationId xmlns:a16="http://schemas.microsoft.com/office/drawing/2014/main" id="{4BFC8C27-340F-1A1B-B25C-1002A007B2EB}"/>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09435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1) History of sequencing</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328057"/>
            <a:ext cx="9042400" cy="501278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10" name="Content Placeholder 2">
            <a:extLst>
              <a:ext uri="{FF2B5EF4-FFF2-40B4-BE49-F238E27FC236}">
                <a16:creationId xmlns:a16="http://schemas.microsoft.com/office/drawing/2014/main" id="{6B08533C-47E6-C34A-FA82-E11BC0363673}"/>
              </a:ext>
            </a:extLst>
          </p:cNvPr>
          <p:cNvSpPr txBox="1">
            <a:spLocks/>
          </p:cNvSpPr>
          <p:nvPr/>
        </p:nvSpPr>
        <p:spPr>
          <a:xfrm>
            <a:off x="1" y="1279354"/>
            <a:ext cx="9042400" cy="5192210"/>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Sanger sequencing</a:t>
            </a:r>
            <a:r>
              <a:rPr lang="en-GB" sz="2400" dirty="0"/>
              <a:t>: It is still used today for cloning, as the cost per sample ~£3.  (for the human genome ~$300million, although final cost $2.7 billion):</a:t>
            </a:r>
          </a:p>
          <a:p>
            <a:pPr marL="285750" indent="-285750">
              <a:buFont typeface="Arial" panose="020B0604020202020204" pitchFamily="34" charset="0"/>
              <a:buChar char="•"/>
            </a:pPr>
            <a:r>
              <a:rPr lang="en-GB" sz="2400" b="1" dirty="0"/>
              <a:t>454/ </a:t>
            </a:r>
            <a:r>
              <a:rPr lang="en-GB" sz="2400" b="1" dirty="0" err="1"/>
              <a:t>Solexa</a:t>
            </a:r>
            <a:r>
              <a:rPr lang="en-GB" sz="2400" b="1" dirty="0"/>
              <a:t>/ Ion </a:t>
            </a:r>
            <a:r>
              <a:rPr lang="en-GB" sz="2400" b="1" dirty="0" err="1"/>
              <a:t>Torant</a:t>
            </a:r>
            <a:r>
              <a:rPr lang="en-GB" sz="2400" b="1" dirty="0"/>
              <a:t> (~2006)</a:t>
            </a:r>
            <a:r>
              <a:rPr lang="en-GB" sz="2400" dirty="0"/>
              <a:t>: pyrosequencing technology, relatively expensive totally discontinued. </a:t>
            </a:r>
          </a:p>
          <a:p>
            <a:pPr marL="285750" indent="-285750">
              <a:buFont typeface="Arial" panose="020B0604020202020204" pitchFamily="34" charset="0"/>
              <a:buChar char="•"/>
            </a:pPr>
            <a:r>
              <a:rPr lang="en-GB" sz="2400" b="1" dirty="0"/>
              <a:t>Illumina (2002 – present)</a:t>
            </a:r>
            <a:r>
              <a:rPr lang="en-GB" sz="2400" dirty="0"/>
              <a:t>: (Next Generation </a:t>
            </a:r>
            <a:r>
              <a:rPr lang="en-GB" sz="2400" dirty="0" err="1"/>
              <a:t>Seq</a:t>
            </a:r>
            <a:r>
              <a:rPr lang="en-GB" sz="2400" dirty="0"/>
              <a:t> technology: NGS). Massive reduction in cost per Giga base. Huge coverage, still used heavily today! Short reads. 2 X 50 – 250bp. (today &lt;$600 to sequence the human genome). (new machine $200?)</a:t>
            </a:r>
          </a:p>
          <a:p>
            <a:pPr marL="285750" indent="-285750">
              <a:buFont typeface="Arial" panose="020B0604020202020204" pitchFamily="34" charset="0"/>
              <a:buChar char="•"/>
            </a:pPr>
            <a:r>
              <a:rPr lang="en-GB" sz="2400" b="1" dirty="0"/>
              <a:t>Third Generation Sequencing Technology</a:t>
            </a:r>
            <a:r>
              <a:rPr lang="en-GB" sz="2400" dirty="0"/>
              <a:t>: </a:t>
            </a:r>
            <a:r>
              <a:rPr lang="en-GB" sz="2400" b="1" dirty="0"/>
              <a:t>Nanopore</a:t>
            </a:r>
            <a:r>
              <a:rPr lang="en-GB" sz="2400" dirty="0"/>
              <a:t> (used heavily during the COVID epidemic), </a:t>
            </a:r>
            <a:r>
              <a:rPr lang="en-GB" sz="2400" b="1" dirty="0"/>
              <a:t>PacBio</a:t>
            </a:r>
            <a:r>
              <a:rPr lang="en-GB" sz="2400" dirty="0"/>
              <a:t> … Both can produce very long reads, both companies lie ;) about the read quality (indels due to homopolymers).  - can detect methylated DNA bases too…</a:t>
            </a:r>
          </a:p>
          <a:p>
            <a:pPr marL="285750" indent="-285750">
              <a:buFont typeface="Arial" panose="020B0604020202020204" pitchFamily="34" charset="0"/>
              <a:buChar char="•"/>
            </a:pPr>
            <a:endParaRPr lang="en-GB" sz="2400" dirty="0"/>
          </a:p>
        </p:txBody>
      </p:sp>
      <p:sp>
        <p:nvSpPr>
          <p:cNvPr id="11" name="Rectangle 10">
            <a:extLst>
              <a:ext uri="{FF2B5EF4-FFF2-40B4-BE49-F238E27FC236}">
                <a16:creationId xmlns:a16="http://schemas.microsoft.com/office/drawing/2014/main" id="{3F775709-9E28-D993-A40B-F559DF48609A}"/>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06876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852437" y="34524"/>
            <a:ext cx="7941389" cy="1200329"/>
          </a:xfrm>
        </p:spPr>
        <p:txBody>
          <a:bodyPr/>
          <a:lstStyle/>
          <a:p>
            <a:r>
              <a:rPr lang="en-GB" dirty="0"/>
              <a:t>Reading (just get an overview… wide range here)</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50800" y="1285576"/>
            <a:ext cx="9042400" cy="5600433"/>
          </a:xfrm>
          <a:prstGeom prst="rect">
            <a:avLst/>
          </a:prstGeom>
          <a:no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1900" dirty="0" err="1"/>
              <a:t>Bachtiar</a:t>
            </a:r>
            <a:r>
              <a:rPr lang="en-GB" sz="1900" dirty="0"/>
              <a:t>, M., </a:t>
            </a:r>
            <a:r>
              <a:rPr lang="en-GB" sz="1900" dirty="0" err="1"/>
              <a:t>Ooi</a:t>
            </a:r>
            <a:r>
              <a:rPr lang="en-GB" sz="1900" dirty="0"/>
              <a:t>, B.N.S., Wang, J., </a:t>
            </a:r>
            <a:r>
              <a:rPr lang="en-GB" sz="1900" dirty="0" err="1"/>
              <a:t>Jin</a:t>
            </a:r>
            <a:r>
              <a:rPr lang="en-GB" sz="1900" dirty="0"/>
              <a:t>, Y., Tan, T.W., Chong, S.S. and Lee, C.G., 2019. Towards precision medicine: interrogating the human genome to identify drug pathways associated with potentially functional, population-differentiated polymorphisms. </a:t>
            </a:r>
            <a:r>
              <a:rPr lang="en-GB" sz="1900" i="1" dirty="0"/>
              <a:t>The pharmacogenomics journal</a:t>
            </a:r>
            <a:r>
              <a:rPr lang="en-GB" sz="1900" dirty="0"/>
              <a:t>, </a:t>
            </a:r>
            <a:r>
              <a:rPr lang="en-GB" sz="1900" i="1" dirty="0"/>
              <a:t>19</a:t>
            </a:r>
            <a:r>
              <a:rPr lang="en-GB" sz="1900" dirty="0"/>
              <a:t>(6), pp.516-527.</a:t>
            </a:r>
          </a:p>
          <a:p>
            <a:pPr marL="285750" indent="-285750">
              <a:buFont typeface="Arial" panose="020B0604020202020204" pitchFamily="34" charset="0"/>
              <a:buChar char="•"/>
            </a:pPr>
            <a:r>
              <a:rPr lang="en-GB" sz="1900" dirty="0"/>
              <a:t>Quigley, K.M., Bay, L.K. and van </a:t>
            </a:r>
            <a:r>
              <a:rPr lang="en-GB" sz="1900" dirty="0" err="1"/>
              <a:t>Oppen</a:t>
            </a:r>
            <a:r>
              <a:rPr lang="en-GB" sz="1900" dirty="0"/>
              <a:t>, M.J., 2020. Genome‐wide SNP analysis reveals an increase in adaptive genetic variation through selective breeding of coral. </a:t>
            </a:r>
            <a:r>
              <a:rPr lang="en-GB" sz="1900" i="1" dirty="0"/>
              <a:t>Molecular Ecology</a:t>
            </a:r>
            <a:r>
              <a:rPr lang="en-GB" sz="1900" dirty="0"/>
              <a:t>, </a:t>
            </a:r>
            <a:r>
              <a:rPr lang="en-GB" sz="1900" i="1" dirty="0"/>
              <a:t>29</a:t>
            </a:r>
            <a:r>
              <a:rPr lang="en-GB" sz="1900" dirty="0"/>
              <a:t>(12), pp.2176-2188.</a:t>
            </a:r>
          </a:p>
          <a:p>
            <a:pPr marL="285750" indent="-285750">
              <a:buFont typeface="Arial" panose="020B0604020202020204" pitchFamily="34" charset="0"/>
              <a:buChar char="•"/>
            </a:pPr>
            <a:r>
              <a:rPr lang="en-GB" sz="1900" dirty="0">
                <a:hlinkClick r:id="rId2"/>
              </a:rPr>
              <a:t>The genome and </a:t>
            </a:r>
            <a:r>
              <a:rPr lang="en-GB" sz="1900" dirty="0" err="1">
                <a:hlinkClick r:id="rId2"/>
              </a:rPr>
              <a:t>lifestage</a:t>
            </a:r>
            <a:r>
              <a:rPr lang="en-GB" sz="1900" dirty="0">
                <a:hlinkClick r:id="rId2"/>
              </a:rPr>
              <a:t>-specific transcriptomes of a plant-parasitic nematode and its host reveal susceptibility genes involved in trans-kingdom synthesis of vitamin B5 https://www.biorxiv.org/content/10.1101/2021.10.01.462558v1</a:t>
            </a:r>
            <a:endParaRPr lang="en-GB" sz="1900" dirty="0"/>
          </a:p>
          <a:p>
            <a:pPr marL="285750" indent="-285750">
              <a:buFont typeface="Arial" panose="020B0604020202020204" pitchFamily="34" charset="0"/>
              <a:buChar char="•"/>
            </a:pPr>
            <a:r>
              <a:rPr lang="en-GB" sz="1900" dirty="0"/>
              <a:t>Li, L., Liu, X., Wei, K., Lu, Y. and Jiang, W., 2019. Synthetic biology approaches for chromosomal integration of genes and pathways in industrial microbial systems. </a:t>
            </a:r>
            <a:r>
              <a:rPr lang="en-GB" sz="1900" i="1" dirty="0"/>
              <a:t>Biotechnology advances</a:t>
            </a:r>
            <a:r>
              <a:rPr lang="en-GB" sz="1900" dirty="0"/>
              <a:t>, </a:t>
            </a:r>
            <a:r>
              <a:rPr lang="en-GB" sz="1900" i="1" dirty="0"/>
              <a:t>37</a:t>
            </a:r>
            <a:r>
              <a:rPr lang="en-GB" sz="1900" dirty="0"/>
              <a:t>(5), pp.730-745.</a:t>
            </a:r>
          </a:p>
          <a:p>
            <a:pPr marL="285750" indent="-285750">
              <a:buFont typeface="Arial" panose="020B0604020202020204" pitchFamily="34" charset="0"/>
              <a:buChar char="•"/>
            </a:pPr>
            <a:r>
              <a:rPr lang="en-GB" sz="1900" dirty="0"/>
              <a:t>Zhang, X., Rayner, J.G., </a:t>
            </a:r>
            <a:r>
              <a:rPr lang="en-GB" sz="1900" dirty="0" err="1"/>
              <a:t>Blaxter</a:t>
            </a:r>
            <a:r>
              <a:rPr lang="en-GB" sz="1900" dirty="0"/>
              <a:t>, M. and Bailey, N.W., 2021. Rapid parallel adaptation despite gene flow in silent crickets. </a:t>
            </a:r>
            <a:r>
              <a:rPr lang="en-GB" sz="1900" i="1" dirty="0"/>
              <a:t>Nature Communications</a:t>
            </a:r>
            <a:r>
              <a:rPr lang="en-GB" sz="1900" dirty="0"/>
              <a:t>, </a:t>
            </a:r>
            <a:r>
              <a:rPr lang="en-GB" sz="1900" i="1" dirty="0"/>
              <a:t>12</a:t>
            </a:r>
            <a:r>
              <a:rPr lang="en-GB" sz="1900" dirty="0"/>
              <a:t>(1), pp.1-15.</a:t>
            </a:r>
          </a:p>
          <a:p>
            <a:pPr marL="285750" indent="-285750">
              <a:buFont typeface="Arial" panose="020B0604020202020204" pitchFamily="34" charset="0"/>
              <a:buChar char="•"/>
            </a:pPr>
            <a:r>
              <a:rPr lang="en-GB" sz="1900" dirty="0" err="1"/>
              <a:t>Eising</a:t>
            </a:r>
            <a:r>
              <a:rPr lang="en-GB" sz="1900" dirty="0"/>
              <a:t>, E., Mirza-Schreiber, N., de </a:t>
            </a:r>
            <a:r>
              <a:rPr lang="en-GB" sz="1900" dirty="0" err="1"/>
              <a:t>Zeeuw</a:t>
            </a:r>
            <a:r>
              <a:rPr lang="en-GB" sz="1900" dirty="0"/>
              <a:t>, E.L., Wang, C.A., Truong, D.T., </a:t>
            </a:r>
            <a:r>
              <a:rPr lang="en-GB" sz="1900" dirty="0" err="1"/>
              <a:t>Allegrini</a:t>
            </a:r>
            <a:r>
              <a:rPr lang="en-GB" sz="1900" dirty="0"/>
              <a:t>, A.G., </a:t>
            </a:r>
            <a:r>
              <a:rPr lang="en-GB" sz="1900" dirty="0" err="1"/>
              <a:t>Shapland</a:t>
            </a:r>
            <a:r>
              <a:rPr lang="en-GB" sz="1900" dirty="0"/>
              <a:t>, C.Y., Zhu, G., </a:t>
            </a:r>
            <a:r>
              <a:rPr lang="en-GB" sz="1900" dirty="0" err="1"/>
              <a:t>Wigg</a:t>
            </a:r>
            <a:r>
              <a:rPr lang="en-GB" sz="1900" dirty="0"/>
              <a:t>, K.G., </a:t>
            </a:r>
            <a:r>
              <a:rPr lang="en-GB" sz="1900" dirty="0" err="1"/>
              <a:t>Gerritse</a:t>
            </a:r>
            <a:r>
              <a:rPr lang="en-GB" sz="1900" dirty="0"/>
              <a:t>, M.L. and </a:t>
            </a:r>
            <a:r>
              <a:rPr lang="en-GB" sz="1900" dirty="0" err="1"/>
              <a:t>Molz</a:t>
            </a:r>
            <a:r>
              <a:rPr lang="en-GB" sz="1900" dirty="0"/>
              <a:t>, B., 2022. Genome-wide analyses of individual differences in quantitatively assessed reading-and language-related skills in up to 34,000 people. </a:t>
            </a:r>
            <a:r>
              <a:rPr lang="en-GB" sz="1900" i="1" dirty="0"/>
              <a:t>Proceedings of the National Academy of Sciences</a:t>
            </a:r>
            <a:r>
              <a:rPr lang="en-GB" sz="1900" dirty="0"/>
              <a:t>, </a:t>
            </a:r>
            <a:r>
              <a:rPr lang="en-GB" sz="1900" i="1" dirty="0"/>
              <a:t>119</a:t>
            </a:r>
            <a:r>
              <a:rPr lang="en-GB" sz="1900" dirty="0"/>
              <a:t>(35), p.e2202764119.</a:t>
            </a:r>
          </a:p>
          <a:p>
            <a:pPr marL="285750" indent="-285750">
              <a:buFont typeface="Arial" panose="020B0604020202020204" pitchFamily="34" charset="0"/>
              <a:buChar char="•"/>
            </a:pPr>
            <a:r>
              <a:rPr lang="en-GB" sz="1900" dirty="0"/>
              <a:t>Hill, C.B., </a:t>
            </a:r>
            <a:r>
              <a:rPr lang="en-GB" sz="1900" dirty="0" err="1"/>
              <a:t>Angessa</a:t>
            </a:r>
            <a:r>
              <a:rPr lang="en-GB" sz="1900" dirty="0"/>
              <a:t>, T.T., Zhang, X.Q., Chen, K., Zhou, G., Tan, C., Wang, P., Westcott, S. and Li, C., 2021. A global barley panel revealing genomic signatures of breeding in modern Australian cultivars. </a:t>
            </a:r>
            <a:r>
              <a:rPr lang="en-GB" sz="1900" i="1" dirty="0"/>
              <a:t>The Plant Journal</a:t>
            </a:r>
            <a:r>
              <a:rPr lang="en-GB" sz="1900" dirty="0"/>
              <a:t>, </a:t>
            </a:r>
            <a:r>
              <a:rPr lang="en-GB" sz="1900" i="1" dirty="0"/>
              <a:t>106</a:t>
            </a:r>
            <a:r>
              <a:rPr lang="en-GB" sz="1900" dirty="0"/>
              <a:t>(2), pp.419-434.</a:t>
            </a:r>
          </a:p>
          <a:p>
            <a:pPr marL="285750" indent="-285750">
              <a:buFont typeface="Arial" panose="020B0604020202020204" pitchFamily="34" charset="0"/>
              <a:buChar char="•"/>
            </a:pPr>
            <a:r>
              <a:rPr lang="en-GB" sz="1900" dirty="0"/>
              <a:t>Nakagawa, H. and Fujita, M., 2018. Whole genome sequencing analysis for cancer genomics and precision medicine. </a:t>
            </a:r>
            <a:r>
              <a:rPr lang="en-GB" sz="1900" i="1" dirty="0"/>
              <a:t>Cancer science</a:t>
            </a:r>
            <a:r>
              <a:rPr lang="en-GB" sz="1900" dirty="0"/>
              <a:t>, </a:t>
            </a:r>
            <a:r>
              <a:rPr lang="en-GB" sz="1900" i="1" dirty="0"/>
              <a:t>109</a:t>
            </a:r>
            <a:r>
              <a:rPr lang="en-GB" sz="1900" dirty="0"/>
              <a:t>(3), pp.513-522.</a:t>
            </a:r>
          </a:p>
          <a:p>
            <a:pPr marL="285750" indent="-285750">
              <a:buFont typeface="Arial" panose="020B0604020202020204" pitchFamily="34" charset="0"/>
              <a:buChar char="•"/>
            </a:pPr>
            <a:r>
              <a:rPr lang="en-GB" sz="1900" dirty="0"/>
              <a:t>Chiu, C.Y. and Miller, S.A., 2019. Clinical metagenomics. </a:t>
            </a:r>
            <a:r>
              <a:rPr lang="en-GB" sz="1900" i="1" dirty="0"/>
              <a:t>Nature Reviews Genetics</a:t>
            </a:r>
            <a:r>
              <a:rPr lang="en-GB" sz="1900" dirty="0"/>
              <a:t>, </a:t>
            </a:r>
            <a:r>
              <a:rPr lang="en-GB" sz="1900" i="1" dirty="0"/>
              <a:t>20</a:t>
            </a:r>
            <a:r>
              <a:rPr lang="en-GB" sz="1900" dirty="0"/>
              <a:t>(6), pp.341-355.</a:t>
            </a:r>
          </a:p>
          <a:p>
            <a:pPr marL="285750" indent="-285750">
              <a:buFont typeface="Arial" panose="020B0604020202020204" pitchFamily="34" charset="0"/>
              <a:buChar char="•"/>
            </a:pPr>
            <a:r>
              <a:rPr lang="en-GB" sz="1900" dirty="0" err="1"/>
              <a:t>Wensel</a:t>
            </a:r>
            <a:r>
              <a:rPr lang="en-GB" sz="1900" dirty="0"/>
              <a:t>, C.R., </a:t>
            </a:r>
            <a:r>
              <a:rPr lang="en-GB" sz="1900" dirty="0" err="1"/>
              <a:t>Pluznick</a:t>
            </a:r>
            <a:r>
              <a:rPr lang="en-GB" sz="1900" dirty="0"/>
              <a:t>, J.L., </a:t>
            </a:r>
            <a:r>
              <a:rPr lang="en-GB" sz="1900" dirty="0" err="1"/>
              <a:t>Salzberg</a:t>
            </a:r>
            <a:r>
              <a:rPr lang="en-GB" sz="1900" dirty="0"/>
              <a:t>, S.L. and Sears, C.L., 2022. Next-generation sequencing: insights to advance clinical investigations of the microbiome. </a:t>
            </a:r>
            <a:r>
              <a:rPr lang="en-GB" sz="1900" i="1" dirty="0"/>
              <a:t>Journal of Clinical Investigation</a:t>
            </a:r>
            <a:r>
              <a:rPr lang="en-GB" sz="1900" dirty="0"/>
              <a:t>, </a:t>
            </a:r>
            <a:r>
              <a:rPr lang="en-GB" sz="1900" i="1" dirty="0"/>
              <a:t>132</a:t>
            </a:r>
            <a:r>
              <a:rPr lang="en-GB" sz="1900" dirty="0"/>
              <a:t>(7), p.e154944.</a:t>
            </a:r>
          </a:p>
          <a:p>
            <a:pPr marL="285750" indent="-285750">
              <a:buFont typeface="Arial" panose="020B0604020202020204" pitchFamily="34" charset="0"/>
              <a:buChar char="•"/>
            </a:pPr>
            <a:endParaRPr lang="en-GB" sz="1300" dirty="0"/>
          </a:p>
          <a:p>
            <a:pPr marL="285750" indent="-285750">
              <a:buFont typeface="Arial" panose="020B0604020202020204" pitchFamily="34" charset="0"/>
              <a:buChar char="•"/>
            </a:pPr>
            <a:endParaRPr lang="en-GB" sz="11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139287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7EB966-0130-4C24-840F-A0F4D9631F34}"/>
              </a:ext>
            </a:extLst>
          </p:cNvPr>
          <p:cNvPicPr>
            <a:picLocks noChangeAspect="1"/>
          </p:cNvPicPr>
          <p:nvPr/>
        </p:nvPicPr>
        <p:blipFill>
          <a:blip r:embed="rId2"/>
          <a:stretch>
            <a:fillRect/>
          </a:stretch>
        </p:blipFill>
        <p:spPr>
          <a:xfrm>
            <a:off x="0" y="812048"/>
            <a:ext cx="9144000" cy="6202092"/>
          </a:xfrm>
          <a:prstGeom prst="rect">
            <a:avLst/>
          </a:prstGeom>
        </p:spPr>
      </p:pic>
      <p:sp>
        <p:nvSpPr>
          <p:cNvPr id="5" name="Rectangle 4">
            <a:extLst>
              <a:ext uri="{FF2B5EF4-FFF2-40B4-BE49-F238E27FC236}">
                <a16:creationId xmlns:a16="http://schemas.microsoft.com/office/drawing/2014/main" id="{4B5ED174-4879-4860-B90A-4380D175C3F4}"/>
              </a:ext>
            </a:extLst>
          </p:cNvPr>
          <p:cNvSpPr/>
          <p:nvPr/>
        </p:nvSpPr>
        <p:spPr>
          <a:xfrm>
            <a:off x="3506680" y="2308194"/>
            <a:ext cx="2041864" cy="150032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itle 3"/>
          <p:cNvSpPr>
            <a:spLocks noGrp="1"/>
          </p:cNvSpPr>
          <p:nvPr>
            <p:ph type="title"/>
          </p:nvPr>
        </p:nvSpPr>
        <p:spPr>
          <a:xfrm>
            <a:off x="643154" y="40398"/>
            <a:ext cx="7857692" cy="646331"/>
          </a:xfrm>
        </p:spPr>
        <p:txBody>
          <a:bodyPr/>
          <a:lstStyle/>
          <a:p>
            <a:pPr algn="ctr"/>
            <a:r>
              <a:rPr lang="en-GB" dirty="0"/>
              <a:t>That’s all folks</a:t>
            </a:r>
          </a:p>
        </p:txBody>
      </p:sp>
      <p:sp>
        <p:nvSpPr>
          <p:cNvPr id="3" name="TextBox 2">
            <a:extLst>
              <a:ext uri="{FF2B5EF4-FFF2-40B4-BE49-F238E27FC236}">
                <a16:creationId xmlns:a16="http://schemas.microsoft.com/office/drawing/2014/main" id="{EF7A40A2-16D2-49B2-8464-6AAD081D9ADE}"/>
              </a:ext>
            </a:extLst>
          </p:cNvPr>
          <p:cNvSpPr txBox="1"/>
          <p:nvPr/>
        </p:nvSpPr>
        <p:spPr>
          <a:xfrm>
            <a:off x="3678467" y="2722621"/>
            <a:ext cx="5128182" cy="584775"/>
          </a:xfrm>
          <a:prstGeom prst="rect">
            <a:avLst/>
          </a:prstGeom>
          <a:noFill/>
        </p:spPr>
        <p:txBody>
          <a:bodyPr wrap="square" rtlCol="0">
            <a:spAutoFit/>
          </a:bodyPr>
          <a:lstStyle/>
          <a:p>
            <a:r>
              <a:rPr lang="en-GB" sz="3200" dirty="0"/>
              <a:t>Enjoy </a:t>
            </a:r>
            <a:r>
              <a:rPr lang="en-GB" sz="3200" dirty="0">
                <a:sym typeface="Wingdings" panose="05000000000000000000" pitchFamily="2" charset="2"/>
              </a:rPr>
              <a:t></a:t>
            </a:r>
            <a:endParaRPr lang="en-GB" sz="3200" dirty="0"/>
          </a:p>
        </p:txBody>
      </p:sp>
      <p:sp>
        <p:nvSpPr>
          <p:cNvPr id="6" name="Rectangle 5">
            <a:extLst>
              <a:ext uri="{FF2B5EF4-FFF2-40B4-BE49-F238E27FC236}">
                <a16:creationId xmlns:a16="http://schemas.microsoft.com/office/drawing/2014/main" id="{F6A17908-5728-226E-63D4-B0A4E119E7D1}"/>
              </a:ext>
            </a:extLst>
          </p:cNvPr>
          <p:cNvSpPr/>
          <p:nvPr/>
        </p:nvSpPr>
        <p:spPr>
          <a:xfrm>
            <a:off x="281564" y="258402"/>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664575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3600" b="1" dirty="0">
                <a:solidFill>
                  <a:srgbClr val="A50021"/>
                </a:solidFill>
              </a:rPr>
              <a:t>Quiz</a:t>
            </a:r>
          </a:p>
        </p:txBody>
      </p:sp>
      <p:sp>
        <p:nvSpPr>
          <p:cNvPr id="3" name="Inhaltsplatzhalter 2"/>
          <p:cNvSpPr>
            <a:spLocks noGrp="1"/>
          </p:cNvSpPr>
          <p:nvPr>
            <p:ph idx="1"/>
          </p:nvPr>
        </p:nvSpPr>
        <p:spPr/>
        <p:txBody>
          <a:bodyPr>
            <a:normAutofit/>
          </a:bodyPr>
          <a:lstStyle/>
          <a:p>
            <a:pPr marL="0" indent="0">
              <a:buNone/>
            </a:pPr>
            <a:r>
              <a:rPr lang="de-AT" dirty="0" err="1"/>
              <a:t>Construct</a:t>
            </a:r>
            <a:r>
              <a:rPr lang="de-AT" dirty="0"/>
              <a:t> a de </a:t>
            </a:r>
            <a:r>
              <a:rPr lang="de-AT" dirty="0" err="1"/>
              <a:t>Bruijn</a:t>
            </a:r>
            <a:r>
              <a:rPr lang="de-AT" dirty="0"/>
              <a:t> </a:t>
            </a:r>
            <a:r>
              <a:rPr lang="de-AT" dirty="0" err="1"/>
              <a:t>graph</a:t>
            </a:r>
            <a:r>
              <a:rPr lang="de-AT" dirty="0"/>
              <a:t> </a:t>
            </a:r>
            <a:r>
              <a:rPr lang="de-AT" dirty="0" err="1"/>
              <a:t>for</a:t>
            </a:r>
            <a:r>
              <a:rPr lang="de-AT" dirty="0"/>
              <a:t> </a:t>
            </a:r>
            <a:r>
              <a:rPr lang="de-AT" dirty="0" err="1"/>
              <a:t>the</a:t>
            </a:r>
            <a:r>
              <a:rPr lang="de-AT" dirty="0"/>
              <a:t> </a:t>
            </a:r>
            <a:r>
              <a:rPr lang="de-AT" dirty="0" err="1"/>
              <a:t>following</a:t>
            </a:r>
            <a:r>
              <a:rPr lang="de-AT" dirty="0"/>
              <a:t> 4 </a:t>
            </a:r>
            <a:r>
              <a:rPr lang="de-AT" dirty="0" err="1"/>
              <a:t>reads</a:t>
            </a:r>
            <a:r>
              <a:rPr lang="de-AT" dirty="0"/>
              <a:t> </a:t>
            </a:r>
            <a:r>
              <a:rPr lang="de-AT" dirty="0" err="1"/>
              <a:t>using</a:t>
            </a:r>
            <a:r>
              <a:rPr lang="de-AT" dirty="0"/>
              <a:t> 3-mers.</a:t>
            </a:r>
          </a:p>
          <a:p>
            <a:pPr marL="0" indent="0">
              <a:buNone/>
            </a:pPr>
            <a:r>
              <a:rPr lang="de-AT" dirty="0"/>
              <a:t>–AGTTCA</a:t>
            </a:r>
          </a:p>
          <a:p>
            <a:pPr marL="0" indent="0">
              <a:buNone/>
            </a:pPr>
            <a:r>
              <a:rPr lang="de-AT" dirty="0"/>
              <a:t>–ATCAGT</a:t>
            </a:r>
          </a:p>
          <a:p>
            <a:pPr marL="0" indent="0">
              <a:buNone/>
            </a:pPr>
            <a:r>
              <a:rPr lang="de-AT" dirty="0"/>
              <a:t>–GTACAG</a:t>
            </a:r>
          </a:p>
          <a:p>
            <a:pPr marL="0" indent="0">
              <a:buNone/>
            </a:pPr>
            <a:r>
              <a:rPr lang="de-AT" dirty="0"/>
              <a:t>–CAGTTT</a:t>
            </a:r>
          </a:p>
          <a:p>
            <a:r>
              <a:rPr lang="de-AT" dirty="0" err="1"/>
              <a:t>Simplify</a:t>
            </a:r>
            <a:r>
              <a:rPr lang="de-AT" dirty="0"/>
              <a:t> linear </a:t>
            </a:r>
            <a:r>
              <a:rPr lang="de-AT" dirty="0" err="1"/>
              <a:t>paths</a:t>
            </a:r>
            <a:r>
              <a:rPr lang="de-AT" dirty="0"/>
              <a:t> </a:t>
            </a:r>
            <a:r>
              <a:rPr lang="de-AT" dirty="0" err="1"/>
              <a:t>to</a:t>
            </a:r>
            <a:r>
              <a:rPr lang="de-AT" dirty="0"/>
              <a:t> </a:t>
            </a:r>
            <a:r>
              <a:rPr lang="de-AT" dirty="0" err="1"/>
              <a:t>single</a:t>
            </a:r>
            <a:r>
              <a:rPr lang="de-AT" dirty="0"/>
              <a:t> </a:t>
            </a:r>
            <a:r>
              <a:rPr lang="de-AT" dirty="0" err="1"/>
              <a:t>nodes</a:t>
            </a:r>
            <a:endParaRPr lang="de-AT" dirty="0"/>
          </a:p>
          <a:p>
            <a:r>
              <a:rPr lang="de-AT" dirty="0" err="1"/>
              <a:t>Identify</a:t>
            </a:r>
            <a:r>
              <a:rPr lang="de-AT" dirty="0"/>
              <a:t> </a:t>
            </a:r>
            <a:r>
              <a:rPr lang="de-AT" dirty="0" err="1"/>
              <a:t>tips</a:t>
            </a:r>
            <a:r>
              <a:rPr lang="de-AT" dirty="0"/>
              <a:t> </a:t>
            </a:r>
            <a:r>
              <a:rPr lang="de-AT" dirty="0" err="1"/>
              <a:t>and</a:t>
            </a:r>
            <a:r>
              <a:rPr lang="de-AT" dirty="0"/>
              <a:t> </a:t>
            </a:r>
            <a:r>
              <a:rPr lang="de-AT" dirty="0" err="1"/>
              <a:t>bulges</a:t>
            </a:r>
            <a:endParaRPr lang="de-AT" dirty="0"/>
          </a:p>
          <a:p>
            <a:pPr marL="0" indent="0">
              <a:buNone/>
            </a:pPr>
            <a:endParaRPr lang="de-AT" dirty="0"/>
          </a:p>
        </p:txBody>
      </p:sp>
      <p:sp>
        <p:nvSpPr>
          <p:cNvPr id="4" name="Datumsplatzhalter 3"/>
          <p:cNvSpPr>
            <a:spLocks noGrp="1"/>
          </p:cNvSpPr>
          <p:nvPr>
            <p:ph type="dt" sz="half" idx="10"/>
          </p:nvPr>
        </p:nvSpPr>
        <p:spPr/>
        <p:txBody>
          <a:bodyPr/>
          <a:lstStyle/>
          <a:p>
            <a:endParaRPr lang="de-DE"/>
          </a:p>
        </p:txBody>
      </p:sp>
    </p:spTree>
    <p:extLst>
      <p:ext uri="{BB962C8B-B14F-4D97-AF65-F5344CB8AC3E}">
        <p14:creationId xmlns:p14="http://schemas.microsoft.com/office/powerpoint/2010/main" val="1526404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pieren 13"/>
          <p:cNvGrpSpPr/>
          <p:nvPr/>
        </p:nvGrpSpPr>
        <p:grpSpPr>
          <a:xfrm>
            <a:off x="2843808" y="1891680"/>
            <a:ext cx="5234880" cy="2438400"/>
            <a:chOff x="2843808" y="1891680"/>
            <a:chExt cx="5234880" cy="2438400"/>
          </a:xfrm>
        </p:grpSpPr>
        <p:sp>
          <p:nvSpPr>
            <p:cNvPr id="7" name="Multiplizieren 6"/>
            <p:cNvSpPr/>
            <p:nvPr/>
          </p:nvSpPr>
          <p:spPr>
            <a:xfrm>
              <a:off x="2843808" y="2348880"/>
              <a:ext cx="914400" cy="914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rgbClr val="FF0000"/>
                </a:solidFill>
              </a:endParaRPr>
            </a:p>
          </p:txBody>
        </p:sp>
        <p:sp>
          <p:nvSpPr>
            <p:cNvPr id="8" name="Multiplizieren 7"/>
            <p:cNvSpPr/>
            <p:nvPr/>
          </p:nvSpPr>
          <p:spPr>
            <a:xfrm>
              <a:off x="4860032" y="3415680"/>
              <a:ext cx="914400" cy="914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rgbClr val="FF0000"/>
                </a:solidFill>
              </a:endParaRPr>
            </a:p>
          </p:txBody>
        </p:sp>
        <p:sp>
          <p:nvSpPr>
            <p:cNvPr id="9" name="Multiplizieren 8"/>
            <p:cNvSpPr/>
            <p:nvPr/>
          </p:nvSpPr>
          <p:spPr>
            <a:xfrm>
              <a:off x="2843808" y="3415680"/>
              <a:ext cx="914400" cy="914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rgbClr val="FF0000"/>
                </a:solidFill>
              </a:endParaRPr>
            </a:p>
          </p:txBody>
        </p:sp>
        <p:sp>
          <p:nvSpPr>
            <p:cNvPr id="10" name="Multiplizieren 9"/>
            <p:cNvSpPr/>
            <p:nvPr/>
          </p:nvSpPr>
          <p:spPr>
            <a:xfrm>
              <a:off x="7164288" y="1891680"/>
              <a:ext cx="914400" cy="914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rgbClr val="FF0000"/>
                </a:solidFill>
              </a:endParaRPr>
            </a:p>
          </p:txBody>
        </p:sp>
        <p:sp>
          <p:nvSpPr>
            <p:cNvPr id="11" name="Multiplizieren 10"/>
            <p:cNvSpPr/>
            <p:nvPr/>
          </p:nvSpPr>
          <p:spPr>
            <a:xfrm>
              <a:off x="7126351" y="2331012"/>
              <a:ext cx="914400" cy="914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rgbClr val="FF0000"/>
                </a:solidFill>
              </a:endParaRPr>
            </a:p>
          </p:txBody>
        </p:sp>
        <p:sp>
          <p:nvSpPr>
            <p:cNvPr id="12" name="Multiplizieren 11"/>
            <p:cNvSpPr/>
            <p:nvPr/>
          </p:nvSpPr>
          <p:spPr>
            <a:xfrm>
              <a:off x="7126351" y="2806080"/>
              <a:ext cx="914400" cy="914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rgbClr val="FF0000"/>
                </a:solidFill>
              </a:endParaRPr>
            </a:p>
          </p:txBody>
        </p:sp>
      </p:grpSp>
      <p:sp>
        <p:nvSpPr>
          <p:cNvPr id="2" name="Titel 1"/>
          <p:cNvSpPr>
            <a:spLocks noGrp="1"/>
          </p:cNvSpPr>
          <p:nvPr>
            <p:ph type="title"/>
          </p:nvPr>
        </p:nvSpPr>
        <p:spPr/>
        <p:txBody>
          <a:bodyPr/>
          <a:lstStyle/>
          <a:p>
            <a:r>
              <a:rPr lang="de-AT" dirty="0"/>
              <a:t>3-mers</a:t>
            </a:r>
          </a:p>
        </p:txBody>
      </p:sp>
      <p:sp>
        <p:nvSpPr>
          <p:cNvPr id="3" name="Inhaltsplatzhalter 2"/>
          <p:cNvSpPr>
            <a:spLocks noGrp="1"/>
          </p:cNvSpPr>
          <p:nvPr>
            <p:ph idx="1"/>
          </p:nvPr>
        </p:nvSpPr>
        <p:spPr>
          <a:xfrm>
            <a:off x="457200" y="1600201"/>
            <a:ext cx="2098576" cy="2980928"/>
          </a:xfrm>
        </p:spPr>
        <p:txBody>
          <a:bodyPr/>
          <a:lstStyle/>
          <a:p>
            <a:r>
              <a:rPr lang="de-AT" sz="2800" dirty="0"/>
              <a:t>AGTTCA</a:t>
            </a:r>
          </a:p>
          <a:p>
            <a:pPr>
              <a:buFont typeface="Symbol" pitchFamily="18" charset="2"/>
              <a:buChar char="-"/>
            </a:pPr>
            <a:r>
              <a:rPr lang="de-AT" sz="2800" dirty="0"/>
              <a:t>AGT</a:t>
            </a:r>
          </a:p>
          <a:p>
            <a:pPr>
              <a:buFont typeface="Symbol" pitchFamily="18" charset="2"/>
              <a:buChar char="-"/>
            </a:pPr>
            <a:r>
              <a:rPr lang="de-AT" sz="2800" dirty="0"/>
              <a:t>GTT</a:t>
            </a:r>
          </a:p>
          <a:p>
            <a:pPr>
              <a:buFont typeface="Symbol" pitchFamily="18" charset="2"/>
              <a:buChar char="-"/>
            </a:pPr>
            <a:r>
              <a:rPr lang="de-AT" sz="2800" dirty="0"/>
              <a:t>TTC</a:t>
            </a:r>
          </a:p>
          <a:p>
            <a:pPr>
              <a:buFont typeface="Symbol" pitchFamily="18" charset="2"/>
              <a:buChar char="-"/>
            </a:pPr>
            <a:r>
              <a:rPr lang="de-AT" sz="2800" dirty="0"/>
              <a:t>TCA</a:t>
            </a:r>
          </a:p>
          <a:p>
            <a:endParaRPr lang="de-AT" dirty="0"/>
          </a:p>
        </p:txBody>
      </p:sp>
      <p:grpSp>
        <p:nvGrpSpPr>
          <p:cNvPr id="13" name="Gruppieren 12"/>
          <p:cNvGrpSpPr/>
          <p:nvPr/>
        </p:nvGrpSpPr>
        <p:grpSpPr>
          <a:xfrm>
            <a:off x="2555776" y="1556792"/>
            <a:ext cx="6347048" cy="2986011"/>
            <a:chOff x="2555776" y="1556792"/>
            <a:chExt cx="6347048" cy="2986011"/>
          </a:xfrm>
        </p:grpSpPr>
        <p:sp>
          <p:nvSpPr>
            <p:cNvPr id="4" name="Inhaltsplatzhalter 2"/>
            <p:cNvSpPr txBox="1">
              <a:spLocks/>
            </p:cNvSpPr>
            <p:nvPr/>
          </p:nvSpPr>
          <p:spPr>
            <a:xfrm>
              <a:off x="2555776" y="1556792"/>
              <a:ext cx="2098576" cy="29809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sz="2800" dirty="0"/>
                <a:t>ATCAGT</a:t>
              </a:r>
            </a:p>
            <a:p>
              <a:pPr>
                <a:buFont typeface="Symbol" pitchFamily="18" charset="2"/>
                <a:buChar char="-"/>
              </a:pPr>
              <a:r>
                <a:rPr lang="de-AT" sz="2800" dirty="0"/>
                <a:t>ATC</a:t>
              </a:r>
            </a:p>
            <a:p>
              <a:pPr>
                <a:buFont typeface="Symbol" pitchFamily="18" charset="2"/>
                <a:buChar char="-"/>
              </a:pPr>
              <a:r>
                <a:rPr lang="de-AT" sz="2800" dirty="0"/>
                <a:t>TCA</a:t>
              </a:r>
            </a:p>
            <a:p>
              <a:pPr>
                <a:buFont typeface="Symbol" pitchFamily="18" charset="2"/>
                <a:buChar char="-"/>
              </a:pPr>
              <a:r>
                <a:rPr lang="de-AT" sz="2800" dirty="0"/>
                <a:t>CAG</a:t>
              </a:r>
            </a:p>
            <a:p>
              <a:pPr>
                <a:buFont typeface="Symbol" pitchFamily="18" charset="2"/>
                <a:buChar char="-"/>
              </a:pPr>
              <a:r>
                <a:rPr lang="de-AT" sz="2800" dirty="0"/>
                <a:t>AGT</a:t>
              </a:r>
            </a:p>
            <a:p>
              <a:endParaRPr lang="de-AT" dirty="0"/>
            </a:p>
          </p:txBody>
        </p:sp>
        <p:sp>
          <p:nvSpPr>
            <p:cNvPr id="5" name="Inhaltsplatzhalter 2"/>
            <p:cNvSpPr txBox="1">
              <a:spLocks/>
            </p:cNvSpPr>
            <p:nvPr/>
          </p:nvSpPr>
          <p:spPr>
            <a:xfrm>
              <a:off x="4597268" y="1556792"/>
              <a:ext cx="2098576" cy="29809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sz="2800" dirty="0"/>
                <a:t>GTACAG</a:t>
              </a:r>
            </a:p>
            <a:p>
              <a:pPr>
                <a:buFont typeface="Symbol" pitchFamily="18" charset="2"/>
                <a:buChar char="-"/>
              </a:pPr>
              <a:r>
                <a:rPr lang="de-AT" sz="2800" dirty="0"/>
                <a:t>GTA</a:t>
              </a:r>
            </a:p>
            <a:p>
              <a:pPr>
                <a:buFont typeface="Symbol" pitchFamily="18" charset="2"/>
                <a:buChar char="-"/>
              </a:pPr>
              <a:r>
                <a:rPr lang="de-AT" sz="2800" dirty="0"/>
                <a:t>TCA</a:t>
              </a:r>
            </a:p>
            <a:p>
              <a:pPr>
                <a:buFont typeface="Symbol" pitchFamily="18" charset="2"/>
                <a:buChar char="-"/>
              </a:pPr>
              <a:r>
                <a:rPr lang="de-AT" sz="2800" dirty="0"/>
                <a:t>ACA</a:t>
              </a:r>
            </a:p>
            <a:p>
              <a:pPr>
                <a:buFont typeface="Symbol" pitchFamily="18" charset="2"/>
                <a:buChar char="-"/>
              </a:pPr>
              <a:r>
                <a:rPr lang="de-AT" sz="2800" dirty="0"/>
                <a:t>CAG</a:t>
              </a:r>
            </a:p>
            <a:p>
              <a:endParaRPr lang="de-AT" dirty="0"/>
            </a:p>
          </p:txBody>
        </p:sp>
        <p:sp>
          <p:nvSpPr>
            <p:cNvPr id="6" name="Inhaltsplatzhalter 2"/>
            <p:cNvSpPr txBox="1">
              <a:spLocks/>
            </p:cNvSpPr>
            <p:nvPr/>
          </p:nvSpPr>
          <p:spPr>
            <a:xfrm>
              <a:off x="6804248" y="1561875"/>
              <a:ext cx="2098576" cy="29809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sz="2800" dirty="0"/>
                <a:t>CAGTTT</a:t>
              </a:r>
            </a:p>
            <a:p>
              <a:pPr>
                <a:buFont typeface="Symbol" pitchFamily="18" charset="2"/>
                <a:buChar char="-"/>
              </a:pPr>
              <a:r>
                <a:rPr lang="de-AT" sz="2800" dirty="0"/>
                <a:t>CAG</a:t>
              </a:r>
            </a:p>
            <a:p>
              <a:pPr>
                <a:buFont typeface="Symbol" pitchFamily="18" charset="2"/>
                <a:buChar char="-"/>
              </a:pPr>
              <a:r>
                <a:rPr lang="de-AT" sz="2800" dirty="0"/>
                <a:t>AGT</a:t>
              </a:r>
            </a:p>
            <a:p>
              <a:pPr>
                <a:buFont typeface="Symbol" pitchFamily="18" charset="2"/>
                <a:buChar char="-"/>
              </a:pPr>
              <a:r>
                <a:rPr lang="de-AT" sz="2800" dirty="0"/>
                <a:t>GTT</a:t>
              </a:r>
            </a:p>
            <a:p>
              <a:pPr>
                <a:buFont typeface="Symbol" pitchFamily="18" charset="2"/>
                <a:buChar char="-"/>
              </a:pPr>
              <a:r>
                <a:rPr lang="de-AT" sz="2800" dirty="0"/>
                <a:t>TTT</a:t>
              </a:r>
            </a:p>
            <a:p>
              <a:endParaRPr lang="de-AT" sz="2800" dirty="0"/>
            </a:p>
          </p:txBody>
        </p:sp>
      </p:grpSp>
      <p:sp>
        <p:nvSpPr>
          <p:cNvPr id="15" name="Datumsplatzhalter 14"/>
          <p:cNvSpPr>
            <a:spLocks noGrp="1"/>
          </p:cNvSpPr>
          <p:nvPr>
            <p:ph type="dt" sz="half" idx="10"/>
          </p:nvPr>
        </p:nvSpPr>
        <p:spPr/>
        <p:txBody>
          <a:bodyPr/>
          <a:lstStyle/>
          <a:p>
            <a:endParaRPr lang="de-DE"/>
          </a:p>
        </p:txBody>
      </p:sp>
    </p:spTree>
    <p:extLst>
      <p:ext uri="{BB962C8B-B14F-4D97-AF65-F5344CB8AC3E}">
        <p14:creationId xmlns:p14="http://schemas.microsoft.com/office/powerpoint/2010/main" val="385832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2468" y="25121"/>
            <a:ext cx="8229600" cy="1143000"/>
          </a:xfrm>
        </p:spPr>
        <p:txBody>
          <a:bodyPr/>
          <a:lstStyle/>
          <a:p>
            <a:r>
              <a:rPr lang="de-AT" dirty="0"/>
              <a:t>De </a:t>
            </a:r>
            <a:r>
              <a:rPr lang="de-AT" dirty="0" err="1"/>
              <a:t>Brujin</a:t>
            </a:r>
            <a:r>
              <a:rPr lang="de-AT" dirty="0"/>
              <a:t> Graph</a:t>
            </a:r>
          </a:p>
        </p:txBody>
      </p:sp>
      <p:sp>
        <p:nvSpPr>
          <p:cNvPr id="4" name="Inhaltsplatzhalter 2"/>
          <p:cNvSpPr>
            <a:spLocks noGrp="1"/>
          </p:cNvSpPr>
          <p:nvPr>
            <p:ph idx="1"/>
          </p:nvPr>
        </p:nvSpPr>
        <p:spPr>
          <a:xfrm>
            <a:off x="388195" y="1052736"/>
            <a:ext cx="8229600" cy="4525963"/>
          </a:xfrm>
        </p:spPr>
        <p:txBody>
          <a:bodyPr/>
          <a:lstStyle/>
          <a:p>
            <a:r>
              <a:rPr lang="de-AT" sz="2800" dirty="0"/>
              <a:t>AGTTCA</a:t>
            </a:r>
          </a:p>
          <a:p>
            <a:endParaRPr lang="de-AT" dirty="0"/>
          </a:p>
        </p:txBody>
      </p:sp>
      <p:sp>
        <p:nvSpPr>
          <p:cNvPr id="6" name="Inhaltsplatzhalter 2"/>
          <p:cNvSpPr txBox="1">
            <a:spLocks/>
          </p:cNvSpPr>
          <p:nvPr/>
        </p:nvSpPr>
        <p:spPr>
          <a:xfrm>
            <a:off x="2550484" y="1052736"/>
            <a:ext cx="2098576" cy="29809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sz="2800" dirty="0"/>
              <a:t>ATCAGT</a:t>
            </a:r>
          </a:p>
        </p:txBody>
      </p:sp>
      <p:sp>
        <p:nvSpPr>
          <p:cNvPr id="7" name="Inhaltsplatzhalter 2"/>
          <p:cNvSpPr txBox="1">
            <a:spLocks/>
          </p:cNvSpPr>
          <p:nvPr/>
        </p:nvSpPr>
        <p:spPr>
          <a:xfrm>
            <a:off x="4630146" y="1054007"/>
            <a:ext cx="2098576" cy="29809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sz="2800" dirty="0"/>
              <a:t>GTACAG</a:t>
            </a:r>
          </a:p>
          <a:p>
            <a:endParaRPr lang="de-AT" dirty="0"/>
          </a:p>
        </p:txBody>
      </p:sp>
      <p:sp>
        <p:nvSpPr>
          <p:cNvPr id="8" name="Inhaltsplatzhalter 2"/>
          <p:cNvSpPr txBox="1">
            <a:spLocks/>
          </p:cNvSpPr>
          <p:nvPr/>
        </p:nvSpPr>
        <p:spPr>
          <a:xfrm>
            <a:off x="6788968" y="1081541"/>
            <a:ext cx="2098576" cy="29809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sz="2800" dirty="0"/>
              <a:t>CAGTTT</a:t>
            </a:r>
          </a:p>
          <a:p>
            <a:pPr>
              <a:buFont typeface="Symbol" pitchFamily="18" charset="2"/>
              <a:buChar char="-"/>
            </a:pPr>
            <a:endParaRPr lang="de-AT" sz="2800" dirty="0"/>
          </a:p>
          <a:p>
            <a:endParaRPr lang="de-AT" sz="2800" dirty="0"/>
          </a:p>
        </p:txBody>
      </p:sp>
      <p:sp>
        <p:nvSpPr>
          <p:cNvPr id="9" name="Ellipse 8"/>
          <p:cNvSpPr/>
          <p:nvPr/>
        </p:nvSpPr>
        <p:spPr>
          <a:xfrm>
            <a:off x="4201311" y="2054157"/>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Textfeld 9"/>
          <p:cNvSpPr txBox="1"/>
          <p:nvPr/>
        </p:nvSpPr>
        <p:spPr>
          <a:xfrm>
            <a:off x="4265223" y="2289284"/>
            <a:ext cx="572977" cy="369332"/>
          </a:xfrm>
          <a:prstGeom prst="rect">
            <a:avLst/>
          </a:prstGeom>
          <a:noFill/>
        </p:spPr>
        <p:txBody>
          <a:bodyPr wrap="none" rtlCol="0">
            <a:spAutoFit/>
          </a:bodyPr>
          <a:lstStyle/>
          <a:p>
            <a:r>
              <a:rPr lang="de-AT" dirty="0"/>
              <a:t>AGT</a:t>
            </a:r>
          </a:p>
        </p:txBody>
      </p:sp>
      <p:sp>
        <p:nvSpPr>
          <p:cNvPr id="13" name="Ellipse 12"/>
          <p:cNvSpPr/>
          <p:nvPr/>
        </p:nvSpPr>
        <p:spPr>
          <a:xfrm>
            <a:off x="5317164" y="2588496"/>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4" name="Textfeld 13"/>
          <p:cNvSpPr txBox="1"/>
          <p:nvPr/>
        </p:nvSpPr>
        <p:spPr>
          <a:xfrm>
            <a:off x="5354711" y="2728303"/>
            <a:ext cx="556947" cy="369332"/>
          </a:xfrm>
          <a:prstGeom prst="rect">
            <a:avLst/>
          </a:prstGeom>
          <a:noFill/>
        </p:spPr>
        <p:txBody>
          <a:bodyPr wrap="none" rtlCol="0">
            <a:spAutoFit/>
          </a:bodyPr>
          <a:lstStyle/>
          <a:p>
            <a:r>
              <a:rPr lang="de-AT" dirty="0"/>
              <a:t>GTT</a:t>
            </a:r>
          </a:p>
        </p:txBody>
      </p:sp>
      <p:sp>
        <p:nvSpPr>
          <p:cNvPr id="15" name="Textfeld 14"/>
          <p:cNvSpPr txBox="1"/>
          <p:nvPr/>
        </p:nvSpPr>
        <p:spPr>
          <a:xfrm>
            <a:off x="6201142" y="3640378"/>
            <a:ext cx="527580" cy="369332"/>
          </a:xfrm>
          <a:prstGeom prst="rect">
            <a:avLst/>
          </a:prstGeom>
          <a:noFill/>
        </p:spPr>
        <p:txBody>
          <a:bodyPr wrap="none" rtlCol="0">
            <a:spAutoFit/>
          </a:bodyPr>
          <a:lstStyle/>
          <a:p>
            <a:r>
              <a:rPr lang="de-AT" dirty="0"/>
              <a:t>TTT</a:t>
            </a:r>
          </a:p>
        </p:txBody>
      </p:sp>
      <p:sp>
        <p:nvSpPr>
          <p:cNvPr id="16" name="Ellipse 15"/>
          <p:cNvSpPr/>
          <p:nvPr/>
        </p:nvSpPr>
        <p:spPr>
          <a:xfrm>
            <a:off x="6140896" y="3501008"/>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7" name="Ellipse 16"/>
          <p:cNvSpPr/>
          <p:nvPr/>
        </p:nvSpPr>
        <p:spPr>
          <a:xfrm>
            <a:off x="5812627" y="4657782"/>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Ellipse 17"/>
          <p:cNvSpPr/>
          <p:nvPr/>
        </p:nvSpPr>
        <p:spPr>
          <a:xfrm>
            <a:off x="4895524" y="5373216"/>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9" name="Ellipse 18"/>
          <p:cNvSpPr/>
          <p:nvPr/>
        </p:nvSpPr>
        <p:spPr>
          <a:xfrm>
            <a:off x="3948080" y="5517232"/>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0" name="Ellipse 19"/>
          <p:cNvSpPr/>
          <p:nvPr/>
        </p:nvSpPr>
        <p:spPr>
          <a:xfrm>
            <a:off x="2699792" y="5193196"/>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1" name="Ellipse 20"/>
          <p:cNvSpPr/>
          <p:nvPr/>
        </p:nvSpPr>
        <p:spPr>
          <a:xfrm>
            <a:off x="2226448" y="4333746"/>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2" name="Ellipse 21"/>
          <p:cNvSpPr/>
          <p:nvPr/>
        </p:nvSpPr>
        <p:spPr>
          <a:xfrm>
            <a:off x="2224604" y="3307030"/>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3" name="Ellipse 22"/>
          <p:cNvSpPr/>
          <p:nvPr/>
        </p:nvSpPr>
        <p:spPr>
          <a:xfrm>
            <a:off x="3084608" y="2449563"/>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4" name="Textfeld 23"/>
          <p:cNvSpPr txBox="1"/>
          <p:nvPr/>
        </p:nvSpPr>
        <p:spPr>
          <a:xfrm>
            <a:off x="3130170" y="2589103"/>
            <a:ext cx="585353" cy="369332"/>
          </a:xfrm>
          <a:prstGeom prst="rect">
            <a:avLst/>
          </a:prstGeom>
          <a:noFill/>
        </p:spPr>
        <p:txBody>
          <a:bodyPr wrap="none" rtlCol="0">
            <a:spAutoFit/>
          </a:bodyPr>
          <a:lstStyle/>
          <a:p>
            <a:r>
              <a:rPr lang="de-AT" dirty="0"/>
              <a:t>CAG</a:t>
            </a:r>
          </a:p>
        </p:txBody>
      </p:sp>
      <p:sp>
        <p:nvSpPr>
          <p:cNvPr id="25" name="Textfeld 24"/>
          <p:cNvSpPr txBox="1"/>
          <p:nvPr/>
        </p:nvSpPr>
        <p:spPr>
          <a:xfrm>
            <a:off x="5862422" y="4797152"/>
            <a:ext cx="530915" cy="369332"/>
          </a:xfrm>
          <a:prstGeom prst="rect">
            <a:avLst/>
          </a:prstGeom>
          <a:noFill/>
        </p:spPr>
        <p:txBody>
          <a:bodyPr wrap="none" rtlCol="0">
            <a:spAutoFit/>
          </a:bodyPr>
          <a:lstStyle/>
          <a:p>
            <a:r>
              <a:rPr lang="de-AT" dirty="0"/>
              <a:t>TTC</a:t>
            </a:r>
          </a:p>
        </p:txBody>
      </p:sp>
      <p:sp>
        <p:nvSpPr>
          <p:cNvPr id="26" name="Textfeld 25"/>
          <p:cNvSpPr txBox="1"/>
          <p:nvPr/>
        </p:nvSpPr>
        <p:spPr>
          <a:xfrm>
            <a:off x="4932077" y="5471936"/>
            <a:ext cx="548612" cy="369332"/>
          </a:xfrm>
          <a:prstGeom prst="rect">
            <a:avLst/>
          </a:prstGeom>
          <a:noFill/>
        </p:spPr>
        <p:txBody>
          <a:bodyPr wrap="none" rtlCol="0">
            <a:spAutoFit/>
          </a:bodyPr>
          <a:lstStyle/>
          <a:p>
            <a:r>
              <a:rPr lang="de-AT" dirty="0"/>
              <a:t>TCA</a:t>
            </a:r>
          </a:p>
        </p:txBody>
      </p:sp>
      <p:sp>
        <p:nvSpPr>
          <p:cNvPr id="27" name="Textfeld 26"/>
          <p:cNvSpPr txBox="1"/>
          <p:nvPr/>
        </p:nvSpPr>
        <p:spPr>
          <a:xfrm>
            <a:off x="4021118" y="5651956"/>
            <a:ext cx="530594" cy="369332"/>
          </a:xfrm>
          <a:prstGeom prst="rect">
            <a:avLst/>
          </a:prstGeom>
          <a:noFill/>
        </p:spPr>
        <p:txBody>
          <a:bodyPr wrap="none" rtlCol="0">
            <a:spAutoFit/>
          </a:bodyPr>
          <a:lstStyle/>
          <a:p>
            <a:r>
              <a:rPr lang="de-AT" dirty="0"/>
              <a:t>ATC</a:t>
            </a:r>
          </a:p>
        </p:txBody>
      </p:sp>
      <p:sp>
        <p:nvSpPr>
          <p:cNvPr id="28" name="Textfeld 27"/>
          <p:cNvSpPr txBox="1"/>
          <p:nvPr/>
        </p:nvSpPr>
        <p:spPr>
          <a:xfrm>
            <a:off x="2699792" y="5305854"/>
            <a:ext cx="556627" cy="369332"/>
          </a:xfrm>
          <a:prstGeom prst="rect">
            <a:avLst/>
          </a:prstGeom>
          <a:noFill/>
        </p:spPr>
        <p:txBody>
          <a:bodyPr wrap="none" rtlCol="0">
            <a:spAutoFit/>
          </a:bodyPr>
          <a:lstStyle/>
          <a:p>
            <a:r>
              <a:rPr lang="de-AT" dirty="0"/>
              <a:t>GTA</a:t>
            </a:r>
          </a:p>
        </p:txBody>
      </p:sp>
      <p:sp>
        <p:nvSpPr>
          <p:cNvPr id="29" name="Textfeld 28"/>
          <p:cNvSpPr txBox="1"/>
          <p:nvPr/>
        </p:nvSpPr>
        <p:spPr>
          <a:xfrm>
            <a:off x="2272010" y="4473116"/>
            <a:ext cx="533672" cy="369332"/>
          </a:xfrm>
          <a:prstGeom prst="rect">
            <a:avLst/>
          </a:prstGeom>
          <a:noFill/>
        </p:spPr>
        <p:txBody>
          <a:bodyPr wrap="none" rtlCol="0">
            <a:spAutoFit/>
          </a:bodyPr>
          <a:lstStyle/>
          <a:p>
            <a:r>
              <a:rPr lang="de-AT" dirty="0"/>
              <a:t>TAC</a:t>
            </a:r>
          </a:p>
        </p:txBody>
      </p:sp>
      <p:sp>
        <p:nvSpPr>
          <p:cNvPr id="30" name="Textfeld 29"/>
          <p:cNvSpPr txBox="1"/>
          <p:nvPr/>
        </p:nvSpPr>
        <p:spPr>
          <a:xfrm>
            <a:off x="2266759" y="3446400"/>
            <a:ext cx="572529" cy="369332"/>
          </a:xfrm>
          <a:prstGeom prst="rect">
            <a:avLst/>
          </a:prstGeom>
          <a:noFill/>
        </p:spPr>
        <p:txBody>
          <a:bodyPr wrap="none" rtlCol="0">
            <a:spAutoFit/>
          </a:bodyPr>
          <a:lstStyle/>
          <a:p>
            <a:r>
              <a:rPr lang="de-AT" dirty="0"/>
              <a:t>ACA</a:t>
            </a:r>
          </a:p>
        </p:txBody>
      </p:sp>
      <p:cxnSp>
        <p:nvCxnSpPr>
          <p:cNvPr id="32" name="Gerade Verbindung mit Pfeil 31"/>
          <p:cNvCxnSpPr>
            <a:stCxn id="9" idx="6"/>
            <a:endCxn id="13" idx="1"/>
          </p:cNvCxnSpPr>
          <p:nvPr/>
        </p:nvCxnSpPr>
        <p:spPr>
          <a:xfrm>
            <a:off x="4849383" y="2378193"/>
            <a:ext cx="562689" cy="30521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13" idx="6"/>
            <a:endCxn id="16" idx="0"/>
          </p:cNvCxnSpPr>
          <p:nvPr/>
        </p:nvCxnSpPr>
        <p:spPr>
          <a:xfrm>
            <a:off x="5965236" y="2912532"/>
            <a:ext cx="499696" cy="58847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Gerade Verbindung mit Pfeil 37"/>
          <p:cNvCxnSpPr>
            <a:stCxn id="13" idx="5"/>
            <a:endCxn id="17" idx="0"/>
          </p:cNvCxnSpPr>
          <p:nvPr/>
        </p:nvCxnSpPr>
        <p:spPr>
          <a:xfrm>
            <a:off x="5870328" y="3141660"/>
            <a:ext cx="266335" cy="151612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a:endCxn id="18" idx="7"/>
          </p:cNvCxnSpPr>
          <p:nvPr/>
        </p:nvCxnSpPr>
        <p:spPr>
          <a:xfrm flipH="1">
            <a:off x="5448688" y="5166484"/>
            <a:ext cx="516549" cy="30164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flipV="1">
            <a:off x="4568038" y="5836622"/>
            <a:ext cx="364039" cy="3586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Gerade Verbindung mit Pfeil 45"/>
          <p:cNvCxnSpPr>
            <a:endCxn id="21" idx="5"/>
          </p:cNvCxnSpPr>
          <p:nvPr/>
        </p:nvCxnSpPr>
        <p:spPr>
          <a:xfrm flipH="1" flipV="1">
            <a:off x="2779612" y="4886910"/>
            <a:ext cx="257471" cy="29735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Gerade Verbindung mit Pfeil 47"/>
          <p:cNvCxnSpPr>
            <a:endCxn id="22" idx="4"/>
          </p:cNvCxnSpPr>
          <p:nvPr/>
        </p:nvCxnSpPr>
        <p:spPr>
          <a:xfrm flipH="1" flipV="1">
            <a:off x="2548640" y="3955102"/>
            <a:ext cx="18841" cy="36540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Gerade Verbindung mit Pfeil 49"/>
          <p:cNvCxnSpPr>
            <a:endCxn id="23" idx="2"/>
          </p:cNvCxnSpPr>
          <p:nvPr/>
        </p:nvCxnSpPr>
        <p:spPr>
          <a:xfrm flipV="1">
            <a:off x="2699792" y="2773599"/>
            <a:ext cx="384816" cy="5615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Gerade Verbindung mit Pfeil 51"/>
          <p:cNvCxnSpPr>
            <a:stCxn id="23" idx="7"/>
            <a:endCxn id="9" idx="2"/>
          </p:cNvCxnSpPr>
          <p:nvPr/>
        </p:nvCxnSpPr>
        <p:spPr>
          <a:xfrm flipV="1">
            <a:off x="3637772" y="2378193"/>
            <a:ext cx="563539" cy="16627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Gerade Verbindung mit Pfeil 62"/>
          <p:cNvCxnSpPr>
            <a:stCxn id="18" idx="0"/>
            <a:endCxn id="23" idx="5"/>
          </p:cNvCxnSpPr>
          <p:nvPr/>
        </p:nvCxnSpPr>
        <p:spPr>
          <a:xfrm flipH="1" flipV="1">
            <a:off x="3637772" y="3002727"/>
            <a:ext cx="1581788" cy="237048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Datumsplatzhalter 2"/>
          <p:cNvSpPr>
            <a:spLocks noGrp="1"/>
          </p:cNvSpPr>
          <p:nvPr>
            <p:ph type="dt" sz="half" idx="10"/>
          </p:nvPr>
        </p:nvSpPr>
        <p:spPr/>
        <p:txBody>
          <a:bodyPr/>
          <a:lstStyle/>
          <a:p>
            <a:endParaRPr lang="de-DE"/>
          </a:p>
        </p:txBody>
      </p:sp>
    </p:spTree>
    <p:extLst>
      <p:ext uri="{BB962C8B-B14F-4D97-AF65-F5344CB8AC3E}">
        <p14:creationId xmlns:p14="http://schemas.microsoft.com/office/powerpoint/2010/main" val="1858196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2468" y="25121"/>
            <a:ext cx="8229600" cy="1143000"/>
          </a:xfrm>
        </p:spPr>
        <p:txBody>
          <a:bodyPr/>
          <a:lstStyle/>
          <a:p>
            <a:r>
              <a:rPr lang="de-AT" dirty="0"/>
              <a:t>De </a:t>
            </a:r>
            <a:r>
              <a:rPr lang="de-AT" dirty="0" err="1"/>
              <a:t>Brujin</a:t>
            </a:r>
            <a:r>
              <a:rPr lang="de-AT" dirty="0"/>
              <a:t> Graph</a:t>
            </a:r>
          </a:p>
        </p:txBody>
      </p:sp>
      <p:sp>
        <p:nvSpPr>
          <p:cNvPr id="4" name="Inhaltsplatzhalter 2"/>
          <p:cNvSpPr>
            <a:spLocks noGrp="1"/>
          </p:cNvSpPr>
          <p:nvPr>
            <p:ph idx="1"/>
          </p:nvPr>
        </p:nvSpPr>
        <p:spPr>
          <a:xfrm>
            <a:off x="388195" y="1052736"/>
            <a:ext cx="8229600" cy="4525963"/>
          </a:xfrm>
        </p:spPr>
        <p:txBody>
          <a:bodyPr/>
          <a:lstStyle/>
          <a:p>
            <a:r>
              <a:rPr lang="de-AT" sz="2800" dirty="0">
                <a:solidFill>
                  <a:srgbClr val="FF0000"/>
                </a:solidFill>
              </a:rPr>
              <a:t>Euler </a:t>
            </a:r>
            <a:r>
              <a:rPr lang="de-AT" sz="2800" dirty="0" err="1">
                <a:solidFill>
                  <a:srgbClr val="FF0000"/>
                </a:solidFill>
              </a:rPr>
              <a:t>path</a:t>
            </a:r>
            <a:r>
              <a:rPr lang="de-AT" sz="2800" dirty="0">
                <a:solidFill>
                  <a:srgbClr val="FF0000"/>
                </a:solidFill>
              </a:rPr>
              <a:t>: </a:t>
            </a:r>
            <a:r>
              <a:rPr lang="de-AT" sz="2800" dirty="0" err="1">
                <a:solidFill>
                  <a:srgbClr val="FF0000"/>
                </a:solidFill>
              </a:rPr>
              <a:t>longest</a:t>
            </a:r>
            <a:r>
              <a:rPr lang="de-AT" sz="2800" dirty="0">
                <a:solidFill>
                  <a:srgbClr val="FF0000"/>
                </a:solidFill>
              </a:rPr>
              <a:t> </a:t>
            </a:r>
            <a:r>
              <a:rPr lang="de-AT" sz="2800" dirty="0" err="1">
                <a:solidFill>
                  <a:srgbClr val="FF0000"/>
                </a:solidFill>
              </a:rPr>
              <a:t>walk</a:t>
            </a:r>
            <a:r>
              <a:rPr lang="de-AT" sz="2800" dirty="0">
                <a:solidFill>
                  <a:srgbClr val="FF0000"/>
                </a:solidFill>
              </a:rPr>
              <a:t> </a:t>
            </a:r>
            <a:r>
              <a:rPr lang="de-AT" sz="2800" dirty="0" err="1">
                <a:solidFill>
                  <a:srgbClr val="FF0000"/>
                </a:solidFill>
              </a:rPr>
              <a:t>visiting</a:t>
            </a:r>
            <a:r>
              <a:rPr lang="de-AT" sz="2800" dirty="0">
                <a:solidFill>
                  <a:srgbClr val="FF0000"/>
                </a:solidFill>
              </a:rPr>
              <a:t> </a:t>
            </a:r>
            <a:r>
              <a:rPr lang="de-AT" sz="2800" dirty="0" err="1">
                <a:solidFill>
                  <a:srgbClr val="FF0000"/>
                </a:solidFill>
              </a:rPr>
              <a:t>each</a:t>
            </a:r>
            <a:r>
              <a:rPr lang="de-AT" sz="2800" dirty="0">
                <a:solidFill>
                  <a:srgbClr val="FF0000"/>
                </a:solidFill>
              </a:rPr>
              <a:t> </a:t>
            </a:r>
            <a:r>
              <a:rPr lang="de-AT" sz="2800" dirty="0" err="1">
                <a:solidFill>
                  <a:srgbClr val="FF0000"/>
                </a:solidFill>
              </a:rPr>
              <a:t>edge</a:t>
            </a:r>
            <a:r>
              <a:rPr lang="de-AT" sz="2800" dirty="0">
                <a:solidFill>
                  <a:srgbClr val="FF0000"/>
                </a:solidFill>
              </a:rPr>
              <a:t> </a:t>
            </a:r>
            <a:r>
              <a:rPr lang="de-AT" sz="2800" dirty="0" err="1">
                <a:solidFill>
                  <a:srgbClr val="FF0000"/>
                </a:solidFill>
              </a:rPr>
              <a:t>once</a:t>
            </a:r>
            <a:r>
              <a:rPr lang="de-AT" sz="2800" dirty="0">
                <a:solidFill>
                  <a:srgbClr val="FF0000"/>
                </a:solidFill>
              </a:rPr>
              <a:t> </a:t>
            </a:r>
          </a:p>
          <a:p>
            <a:endParaRPr lang="de-AT" dirty="0">
              <a:solidFill>
                <a:srgbClr val="FF0000"/>
              </a:solidFill>
            </a:endParaRPr>
          </a:p>
        </p:txBody>
      </p:sp>
      <p:sp>
        <p:nvSpPr>
          <p:cNvPr id="9" name="Ellipse 8"/>
          <p:cNvSpPr/>
          <p:nvPr/>
        </p:nvSpPr>
        <p:spPr>
          <a:xfrm>
            <a:off x="4201311" y="2054157"/>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Textfeld 9"/>
          <p:cNvSpPr txBox="1"/>
          <p:nvPr/>
        </p:nvSpPr>
        <p:spPr>
          <a:xfrm>
            <a:off x="4265223" y="2289284"/>
            <a:ext cx="572977" cy="369332"/>
          </a:xfrm>
          <a:prstGeom prst="rect">
            <a:avLst/>
          </a:prstGeom>
          <a:noFill/>
        </p:spPr>
        <p:txBody>
          <a:bodyPr wrap="none" rtlCol="0">
            <a:spAutoFit/>
          </a:bodyPr>
          <a:lstStyle/>
          <a:p>
            <a:r>
              <a:rPr lang="de-AT" dirty="0"/>
              <a:t>AGT</a:t>
            </a:r>
          </a:p>
        </p:txBody>
      </p:sp>
      <p:sp>
        <p:nvSpPr>
          <p:cNvPr id="13" name="Ellipse 12"/>
          <p:cNvSpPr/>
          <p:nvPr/>
        </p:nvSpPr>
        <p:spPr>
          <a:xfrm>
            <a:off x="5317164" y="2588496"/>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4" name="Textfeld 13"/>
          <p:cNvSpPr txBox="1"/>
          <p:nvPr/>
        </p:nvSpPr>
        <p:spPr>
          <a:xfrm>
            <a:off x="5354711" y="2728303"/>
            <a:ext cx="556947" cy="369332"/>
          </a:xfrm>
          <a:prstGeom prst="rect">
            <a:avLst/>
          </a:prstGeom>
          <a:noFill/>
        </p:spPr>
        <p:txBody>
          <a:bodyPr wrap="none" rtlCol="0">
            <a:spAutoFit/>
          </a:bodyPr>
          <a:lstStyle/>
          <a:p>
            <a:r>
              <a:rPr lang="de-AT" dirty="0"/>
              <a:t>GTT</a:t>
            </a:r>
          </a:p>
        </p:txBody>
      </p:sp>
      <p:sp>
        <p:nvSpPr>
          <p:cNvPr id="15" name="Textfeld 14"/>
          <p:cNvSpPr txBox="1"/>
          <p:nvPr/>
        </p:nvSpPr>
        <p:spPr>
          <a:xfrm>
            <a:off x="6201142" y="3640378"/>
            <a:ext cx="527580" cy="369332"/>
          </a:xfrm>
          <a:prstGeom prst="rect">
            <a:avLst/>
          </a:prstGeom>
          <a:noFill/>
        </p:spPr>
        <p:txBody>
          <a:bodyPr wrap="none" rtlCol="0">
            <a:spAutoFit/>
          </a:bodyPr>
          <a:lstStyle/>
          <a:p>
            <a:r>
              <a:rPr lang="de-AT" dirty="0"/>
              <a:t>TTT</a:t>
            </a:r>
          </a:p>
        </p:txBody>
      </p:sp>
      <p:sp>
        <p:nvSpPr>
          <p:cNvPr id="16" name="Ellipse 15"/>
          <p:cNvSpPr/>
          <p:nvPr/>
        </p:nvSpPr>
        <p:spPr>
          <a:xfrm>
            <a:off x="6140896" y="3501008"/>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7" name="Ellipse 16"/>
          <p:cNvSpPr/>
          <p:nvPr/>
        </p:nvSpPr>
        <p:spPr>
          <a:xfrm>
            <a:off x="5812627" y="4657782"/>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Ellipse 17"/>
          <p:cNvSpPr/>
          <p:nvPr/>
        </p:nvSpPr>
        <p:spPr>
          <a:xfrm>
            <a:off x="4895524" y="5373216"/>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9" name="Ellipse 18"/>
          <p:cNvSpPr/>
          <p:nvPr/>
        </p:nvSpPr>
        <p:spPr>
          <a:xfrm>
            <a:off x="3948080" y="5517232"/>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0" name="Ellipse 19"/>
          <p:cNvSpPr/>
          <p:nvPr/>
        </p:nvSpPr>
        <p:spPr>
          <a:xfrm>
            <a:off x="2699792" y="5193196"/>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1" name="Ellipse 20"/>
          <p:cNvSpPr/>
          <p:nvPr/>
        </p:nvSpPr>
        <p:spPr>
          <a:xfrm>
            <a:off x="2226448" y="4333746"/>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2" name="Ellipse 21"/>
          <p:cNvSpPr/>
          <p:nvPr/>
        </p:nvSpPr>
        <p:spPr>
          <a:xfrm>
            <a:off x="2224604" y="3307030"/>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3" name="Ellipse 22"/>
          <p:cNvSpPr/>
          <p:nvPr/>
        </p:nvSpPr>
        <p:spPr>
          <a:xfrm>
            <a:off x="3084608" y="2449563"/>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4" name="Textfeld 23"/>
          <p:cNvSpPr txBox="1"/>
          <p:nvPr/>
        </p:nvSpPr>
        <p:spPr>
          <a:xfrm>
            <a:off x="3130170" y="2589103"/>
            <a:ext cx="585353" cy="369332"/>
          </a:xfrm>
          <a:prstGeom prst="rect">
            <a:avLst/>
          </a:prstGeom>
          <a:noFill/>
        </p:spPr>
        <p:txBody>
          <a:bodyPr wrap="none" rtlCol="0">
            <a:spAutoFit/>
          </a:bodyPr>
          <a:lstStyle/>
          <a:p>
            <a:r>
              <a:rPr lang="de-AT" dirty="0"/>
              <a:t>CAG</a:t>
            </a:r>
          </a:p>
        </p:txBody>
      </p:sp>
      <p:sp>
        <p:nvSpPr>
          <p:cNvPr id="25" name="Textfeld 24"/>
          <p:cNvSpPr txBox="1"/>
          <p:nvPr/>
        </p:nvSpPr>
        <p:spPr>
          <a:xfrm>
            <a:off x="5862422" y="4797152"/>
            <a:ext cx="530915" cy="369332"/>
          </a:xfrm>
          <a:prstGeom prst="rect">
            <a:avLst/>
          </a:prstGeom>
          <a:noFill/>
        </p:spPr>
        <p:txBody>
          <a:bodyPr wrap="none" rtlCol="0">
            <a:spAutoFit/>
          </a:bodyPr>
          <a:lstStyle/>
          <a:p>
            <a:r>
              <a:rPr lang="de-AT" dirty="0"/>
              <a:t>TTC</a:t>
            </a:r>
          </a:p>
        </p:txBody>
      </p:sp>
      <p:sp>
        <p:nvSpPr>
          <p:cNvPr id="26" name="Textfeld 25"/>
          <p:cNvSpPr txBox="1"/>
          <p:nvPr/>
        </p:nvSpPr>
        <p:spPr>
          <a:xfrm>
            <a:off x="4932077" y="5471936"/>
            <a:ext cx="548612" cy="369332"/>
          </a:xfrm>
          <a:prstGeom prst="rect">
            <a:avLst/>
          </a:prstGeom>
          <a:noFill/>
        </p:spPr>
        <p:txBody>
          <a:bodyPr wrap="none" rtlCol="0">
            <a:spAutoFit/>
          </a:bodyPr>
          <a:lstStyle/>
          <a:p>
            <a:r>
              <a:rPr lang="de-AT" dirty="0"/>
              <a:t>TCA</a:t>
            </a:r>
          </a:p>
        </p:txBody>
      </p:sp>
      <p:sp>
        <p:nvSpPr>
          <p:cNvPr id="27" name="Textfeld 26"/>
          <p:cNvSpPr txBox="1"/>
          <p:nvPr/>
        </p:nvSpPr>
        <p:spPr>
          <a:xfrm>
            <a:off x="4021118" y="5651956"/>
            <a:ext cx="530594" cy="369332"/>
          </a:xfrm>
          <a:prstGeom prst="rect">
            <a:avLst/>
          </a:prstGeom>
          <a:noFill/>
        </p:spPr>
        <p:txBody>
          <a:bodyPr wrap="none" rtlCol="0">
            <a:spAutoFit/>
          </a:bodyPr>
          <a:lstStyle/>
          <a:p>
            <a:r>
              <a:rPr lang="de-AT" dirty="0"/>
              <a:t>ATC</a:t>
            </a:r>
          </a:p>
        </p:txBody>
      </p:sp>
      <p:sp>
        <p:nvSpPr>
          <p:cNvPr id="28" name="Textfeld 27"/>
          <p:cNvSpPr txBox="1"/>
          <p:nvPr/>
        </p:nvSpPr>
        <p:spPr>
          <a:xfrm>
            <a:off x="2699792" y="5305854"/>
            <a:ext cx="556627" cy="369332"/>
          </a:xfrm>
          <a:prstGeom prst="rect">
            <a:avLst/>
          </a:prstGeom>
          <a:noFill/>
        </p:spPr>
        <p:txBody>
          <a:bodyPr wrap="none" rtlCol="0">
            <a:spAutoFit/>
          </a:bodyPr>
          <a:lstStyle/>
          <a:p>
            <a:r>
              <a:rPr lang="de-AT" dirty="0"/>
              <a:t>GTA</a:t>
            </a:r>
          </a:p>
        </p:txBody>
      </p:sp>
      <p:sp>
        <p:nvSpPr>
          <p:cNvPr id="29" name="Textfeld 28"/>
          <p:cNvSpPr txBox="1"/>
          <p:nvPr/>
        </p:nvSpPr>
        <p:spPr>
          <a:xfrm>
            <a:off x="2272010" y="4473116"/>
            <a:ext cx="533672" cy="369332"/>
          </a:xfrm>
          <a:prstGeom prst="rect">
            <a:avLst/>
          </a:prstGeom>
          <a:noFill/>
        </p:spPr>
        <p:txBody>
          <a:bodyPr wrap="none" rtlCol="0">
            <a:spAutoFit/>
          </a:bodyPr>
          <a:lstStyle/>
          <a:p>
            <a:r>
              <a:rPr lang="de-AT" dirty="0"/>
              <a:t>TAC</a:t>
            </a:r>
          </a:p>
        </p:txBody>
      </p:sp>
      <p:sp>
        <p:nvSpPr>
          <p:cNvPr id="30" name="Textfeld 29"/>
          <p:cNvSpPr txBox="1"/>
          <p:nvPr/>
        </p:nvSpPr>
        <p:spPr>
          <a:xfrm>
            <a:off x="2266759" y="3446400"/>
            <a:ext cx="572529" cy="369332"/>
          </a:xfrm>
          <a:prstGeom prst="rect">
            <a:avLst/>
          </a:prstGeom>
          <a:noFill/>
        </p:spPr>
        <p:txBody>
          <a:bodyPr wrap="none" rtlCol="0">
            <a:spAutoFit/>
          </a:bodyPr>
          <a:lstStyle/>
          <a:p>
            <a:r>
              <a:rPr lang="de-AT" dirty="0"/>
              <a:t>ACA</a:t>
            </a:r>
          </a:p>
        </p:txBody>
      </p:sp>
      <p:cxnSp>
        <p:nvCxnSpPr>
          <p:cNvPr id="32" name="Gerade Verbindung mit Pfeil 31"/>
          <p:cNvCxnSpPr>
            <a:stCxn id="9" idx="6"/>
            <a:endCxn id="13" idx="1"/>
          </p:cNvCxnSpPr>
          <p:nvPr/>
        </p:nvCxnSpPr>
        <p:spPr>
          <a:xfrm>
            <a:off x="4849383" y="2378193"/>
            <a:ext cx="562689" cy="30521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13" idx="6"/>
            <a:endCxn id="16" idx="0"/>
          </p:cNvCxnSpPr>
          <p:nvPr/>
        </p:nvCxnSpPr>
        <p:spPr>
          <a:xfrm>
            <a:off x="5965236" y="2912532"/>
            <a:ext cx="499696" cy="58847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Gerade Verbindung mit Pfeil 37"/>
          <p:cNvCxnSpPr>
            <a:stCxn id="13" idx="5"/>
            <a:endCxn id="17" idx="0"/>
          </p:cNvCxnSpPr>
          <p:nvPr/>
        </p:nvCxnSpPr>
        <p:spPr>
          <a:xfrm>
            <a:off x="5870328" y="3141660"/>
            <a:ext cx="266335" cy="151612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a:endCxn id="18" idx="7"/>
          </p:cNvCxnSpPr>
          <p:nvPr/>
        </p:nvCxnSpPr>
        <p:spPr>
          <a:xfrm flipH="1">
            <a:off x="5448688" y="5166484"/>
            <a:ext cx="516549" cy="3016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flipV="1">
            <a:off x="4568038" y="5836622"/>
            <a:ext cx="364039" cy="3586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Gerade Verbindung mit Pfeil 45"/>
          <p:cNvCxnSpPr>
            <a:endCxn id="21" idx="5"/>
          </p:cNvCxnSpPr>
          <p:nvPr/>
        </p:nvCxnSpPr>
        <p:spPr>
          <a:xfrm flipH="1" flipV="1">
            <a:off x="2779612" y="4886910"/>
            <a:ext cx="257471" cy="29735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Gerade Verbindung mit Pfeil 47"/>
          <p:cNvCxnSpPr>
            <a:endCxn id="22" idx="4"/>
          </p:cNvCxnSpPr>
          <p:nvPr/>
        </p:nvCxnSpPr>
        <p:spPr>
          <a:xfrm flipH="1" flipV="1">
            <a:off x="2548640" y="3955102"/>
            <a:ext cx="18841" cy="36540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Gerade Verbindung mit Pfeil 49"/>
          <p:cNvCxnSpPr>
            <a:endCxn id="23" idx="2"/>
          </p:cNvCxnSpPr>
          <p:nvPr/>
        </p:nvCxnSpPr>
        <p:spPr>
          <a:xfrm flipV="1">
            <a:off x="2699792" y="2773599"/>
            <a:ext cx="384816" cy="56156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Gerade Verbindung mit Pfeil 51"/>
          <p:cNvCxnSpPr>
            <a:stCxn id="23" idx="7"/>
            <a:endCxn id="9" idx="2"/>
          </p:cNvCxnSpPr>
          <p:nvPr/>
        </p:nvCxnSpPr>
        <p:spPr>
          <a:xfrm flipV="1">
            <a:off x="3637772" y="2378193"/>
            <a:ext cx="563539" cy="16627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3" name="Gerade Verbindung mit Pfeil 62"/>
          <p:cNvCxnSpPr>
            <a:stCxn id="18" idx="0"/>
            <a:endCxn id="23" idx="5"/>
          </p:cNvCxnSpPr>
          <p:nvPr/>
        </p:nvCxnSpPr>
        <p:spPr>
          <a:xfrm flipH="1" flipV="1">
            <a:off x="3637772" y="3002727"/>
            <a:ext cx="1581788" cy="237048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Datumsplatzhalter 2"/>
          <p:cNvSpPr>
            <a:spLocks noGrp="1"/>
          </p:cNvSpPr>
          <p:nvPr>
            <p:ph type="dt" sz="half" idx="10"/>
          </p:nvPr>
        </p:nvSpPr>
        <p:spPr/>
        <p:txBody>
          <a:bodyPr/>
          <a:lstStyle/>
          <a:p>
            <a:endParaRPr lang="de-DE"/>
          </a:p>
        </p:txBody>
      </p:sp>
    </p:spTree>
    <p:extLst>
      <p:ext uri="{BB962C8B-B14F-4D97-AF65-F5344CB8AC3E}">
        <p14:creationId xmlns:p14="http://schemas.microsoft.com/office/powerpoint/2010/main" val="6949279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3648" y="1241376"/>
            <a:ext cx="6493147"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a:solidFill>
            <a:schemeClr val="bg1"/>
          </a:solidFill>
        </p:spPr>
        <p:txBody>
          <a:bodyPr>
            <a:normAutofit/>
          </a:bodyPr>
          <a:lstStyle/>
          <a:p>
            <a:r>
              <a:rPr lang="de-AT" sz="3600" b="1" dirty="0" err="1">
                <a:solidFill>
                  <a:srgbClr val="A50021"/>
                </a:solidFill>
              </a:rPr>
              <a:t>Another</a:t>
            </a:r>
            <a:r>
              <a:rPr lang="de-AT" sz="3600" b="1" dirty="0">
                <a:solidFill>
                  <a:srgbClr val="A50021"/>
                </a:solidFill>
              </a:rPr>
              <a:t> </a:t>
            </a:r>
            <a:r>
              <a:rPr lang="de-AT" sz="3600" b="1" dirty="0" err="1">
                <a:solidFill>
                  <a:srgbClr val="A50021"/>
                </a:solidFill>
              </a:rPr>
              <a:t>example</a:t>
            </a:r>
            <a:endParaRPr lang="de-AT" sz="3600" b="1" dirty="0">
              <a:solidFill>
                <a:srgbClr val="A50021"/>
              </a:solidFill>
            </a:endParaRPr>
          </a:p>
        </p:txBody>
      </p:sp>
      <p:sp>
        <p:nvSpPr>
          <p:cNvPr id="3" name="Datumsplatzhalter 2"/>
          <p:cNvSpPr>
            <a:spLocks noGrp="1"/>
          </p:cNvSpPr>
          <p:nvPr>
            <p:ph type="dt" sz="half" idx="10"/>
          </p:nvPr>
        </p:nvSpPr>
        <p:spPr/>
        <p:txBody>
          <a:bodyPr/>
          <a:lstStyle/>
          <a:p>
            <a:endParaRPr lang="de-DE"/>
          </a:p>
        </p:txBody>
      </p:sp>
    </p:spTree>
    <p:extLst>
      <p:ext uri="{BB962C8B-B14F-4D97-AF65-F5344CB8AC3E}">
        <p14:creationId xmlns:p14="http://schemas.microsoft.com/office/powerpoint/2010/main" val="1337336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AT"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6" y="1628800"/>
            <a:ext cx="9145016"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5076056" y="6381328"/>
            <a:ext cx="3119187" cy="461665"/>
          </a:xfrm>
          <a:prstGeom prst="rect">
            <a:avLst/>
          </a:prstGeom>
          <a:noFill/>
        </p:spPr>
        <p:txBody>
          <a:bodyPr wrap="none" rtlCol="0">
            <a:spAutoFit/>
          </a:bodyPr>
          <a:lstStyle/>
          <a:p>
            <a:r>
              <a:rPr lang="de-AT" sz="2400" b="1" dirty="0"/>
              <a:t>(</a:t>
            </a:r>
            <a:r>
              <a:rPr lang="de-AT" sz="2400" b="1" dirty="0" err="1"/>
              <a:t>Zerbino</a:t>
            </a:r>
            <a:r>
              <a:rPr lang="de-AT" sz="2400" b="1" dirty="0"/>
              <a:t> &amp;Birney,2008</a:t>
            </a:r>
            <a:r>
              <a:rPr lang="de-AT" dirty="0"/>
              <a:t>)</a:t>
            </a:r>
          </a:p>
        </p:txBody>
      </p:sp>
      <p:sp>
        <p:nvSpPr>
          <p:cNvPr id="4" name="Datumsplatzhalter 3"/>
          <p:cNvSpPr>
            <a:spLocks noGrp="1"/>
          </p:cNvSpPr>
          <p:nvPr>
            <p:ph type="dt" sz="half" idx="10"/>
          </p:nvPr>
        </p:nvSpPr>
        <p:spPr/>
        <p:txBody>
          <a:bodyPr/>
          <a:lstStyle/>
          <a:p>
            <a:endParaRPr lang="de-DE"/>
          </a:p>
        </p:txBody>
      </p:sp>
    </p:spTree>
    <p:extLst>
      <p:ext uri="{BB962C8B-B14F-4D97-AF65-F5344CB8AC3E}">
        <p14:creationId xmlns:p14="http://schemas.microsoft.com/office/powerpoint/2010/main" val="3938311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AT" dirty="0"/>
          </a:p>
        </p:txBody>
      </p:sp>
      <p:sp>
        <p:nvSpPr>
          <p:cNvPr id="3" name="Inhaltsplatzhalter 2"/>
          <p:cNvSpPr>
            <a:spLocks noGrp="1"/>
          </p:cNvSpPr>
          <p:nvPr>
            <p:ph idx="1"/>
          </p:nvPr>
        </p:nvSpPr>
        <p:spPr/>
        <p:txBody>
          <a:bodyPr/>
          <a:lstStyle/>
          <a:p>
            <a:endParaRPr lang="de-AT"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44" y="476672"/>
            <a:ext cx="9015711"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umsplatzhalter 3"/>
          <p:cNvSpPr>
            <a:spLocks noGrp="1"/>
          </p:cNvSpPr>
          <p:nvPr>
            <p:ph type="dt" sz="half" idx="10"/>
          </p:nvPr>
        </p:nvSpPr>
        <p:spPr/>
        <p:txBody>
          <a:bodyPr/>
          <a:lstStyle/>
          <a:p>
            <a:endParaRPr lang="de-DE"/>
          </a:p>
        </p:txBody>
      </p:sp>
    </p:spTree>
    <p:extLst>
      <p:ext uri="{BB962C8B-B14F-4D97-AF65-F5344CB8AC3E}">
        <p14:creationId xmlns:p14="http://schemas.microsoft.com/office/powerpoint/2010/main" val="511789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AT"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249" y="1628800"/>
            <a:ext cx="9186249" cy="482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umsplatzhalter 2"/>
          <p:cNvSpPr>
            <a:spLocks noGrp="1"/>
          </p:cNvSpPr>
          <p:nvPr>
            <p:ph type="dt" sz="half" idx="10"/>
          </p:nvPr>
        </p:nvSpPr>
        <p:spPr/>
        <p:txBody>
          <a:bodyPr/>
          <a:lstStyle/>
          <a:p>
            <a:endParaRPr lang="de-DE"/>
          </a:p>
        </p:txBody>
      </p:sp>
    </p:spTree>
    <p:extLst>
      <p:ext uri="{BB962C8B-B14F-4D97-AF65-F5344CB8AC3E}">
        <p14:creationId xmlns:p14="http://schemas.microsoft.com/office/powerpoint/2010/main" val="2458169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1) History of sequencing</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328057"/>
            <a:ext cx="9042400" cy="501278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10" name="Content Placeholder 2">
            <a:extLst>
              <a:ext uri="{FF2B5EF4-FFF2-40B4-BE49-F238E27FC236}">
                <a16:creationId xmlns:a16="http://schemas.microsoft.com/office/drawing/2014/main" id="{6B08533C-47E6-C34A-FA82-E11BC0363673}"/>
              </a:ext>
            </a:extLst>
          </p:cNvPr>
          <p:cNvSpPr txBox="1">
            <a:spLocks/>
          </p:cNvSpPr>
          <p:nvPr/>
        </p:nvSpPr>
        <p:spPr>
          <a:xfrm>
            <a:off x="1" y="1279354"/>
            <a:ext cx="9042400" cy="5192210"/>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Sanger, Illumina and PacBio use “cameras” to detect </a:t>
            </a:r>
            <a:r>
              <a:rPr lang="en-GB" sz="2400" dirty="0" err="1"/>
              <a:t>flourescnce</a:t>
            </a:r>
            <a:r>
              <a:rPr lang="en-GB" sz="2400" dirty="0"/>
              <a:t>.</a:t>
            </a:r>
          </a:p>
          <a:p>
            <a:pPr marL="285750" indent="-285750">
              <a:buFont typeface="Arial" panose="020B0604020202020204" pitchFamily="34" charset="0"/>
              <a:buChar char="•"/>
            </a:pPr>
            <a:r>
              <a:rPr lang="en-GB" sz="2400" dirty="0"/>
              <a:t>Nanopore detects potential difference (voltage) change as the bases passes through the pore. </a:t>
            </a:r>
          </a:p>
          <a:p>
            <a:pPr marL="285750" indent="-285750">
              <a:buFont typeface="Arial" panose="020B0604020202020204" pitchFamily="34" charset="0"/>
              <a:buChar char="•"/>
            </a:pPr>
            <a:endParaRPr lang="en-GB" sz="2400" dirty="0"/>
          </a:p>
        </p:txBody>
      </p:sp>
      <p:sp>
        <p:nvSpPr>
          <p:cNvPr id="11" name="Rectangle 10">
            <a:extLst>
              <a:ext uri="{FF2B5EF4-FFF2-40B4-BE49-F238E27FC236}">
                <a16:creationId xmlns:a16="http://schemas.microsoft.com/office/drawing/2014/main" id="{3F775709-9E28-D993-A40B-F559DF48609A}"/>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6227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6512F3-CE8A-19D8-B07E-1833AC5678D5}"/>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985725" y="0"/>
            <a:ext cx="7941389" cy="646331"/>
          </a:xfrm>
        </p:spPr>
        <p:txBody>
          <a:bodyPr/>
          <a:lstStyle/>
          <a:p>
            <a:r>
              <a:rPr lang="en-GB" dirty="0"/>
              <a:t>1) History of sequencing</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328057"/>
            <a:ext cx="9042400" cy="3998861"/>
          </a:xfrm>
          <a:prstGeom prst="rect">
            <a:avLst/>
          </a:prstGeom>
          <a:noFill/>
        </p:spPr>
        <p:txBody>
          <a:bodyPr vert="horz" lIns="91440" tIns="45720" rIns="91440" bIns="45720" rtlCol="0">
            <a:normAutofit lnSpcReduction="10000"/>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Sanger sequencing</a:t>
            </a:r>
            <a:r>
              <a:rPr lang="en-GB" sz="2400" dirty="0"/>
              <a:t>: It is still used today for cloning as the cost per sample ~£3. </a:t>
            </a:r>
          </a:p>
          <a:p>
            <a:pPr marL="285750" indent="-285750">
              <a:buFont typeface="Arial" panose="020B0604020202020204" pitchFamily="34" charset="0"/>
              <a:buChar char="•"/>
            </a:pPr>
            <a:r>
              <a:rPr lang="en-GB" sz="2400" b="1" dirty="0"/>
              <a:t>454/ </a:t>
            </a:r>
            <a:r>
              <a:rPr lang="en-GB" sz="2400" b="1" dirty="0" err="1"/>
              <a:t>Solexa</a:t>
            </a:r>
            <a:r>
              <a:rPr lang="en-GB" sz="2400" b="1" dirty="0"/>
              <a:t>/ Ion </a:t>
            </a:r>
            <a:r>
              <a:rPr lang="en-GB" sz="2400" b="1" dirty="0" err="1"/>
              <a:t>Torant</a:t>
            </a:r>
            <a:r>
              <a:rPr lang="en-GB" sz="2400" b="1" dirty="0"/>
              <a:t> (~2006)</a:t>
            </a:r>
            <a:r>
              <a:rPr lang="en-GB" sz="2400" dirty="0"/>
              <a:t>: pyrosequencing technology, relatively expensive totally discontinued. </a:t>
            </a:r>
          </a:p>
          <a:p>
            <a:pPr marL="285750" indent="-285750">
              <a:buFont typeface="Arial" panose="020B0604020202020204" pitchFamily="34" charset="0"/>
              <a:buChar char="•"/>
            </a:pPr>
            <a:r>
              <a:rPr lang="en-GB" sz="2400" b="1" dirty="0"/>
              <a:t>Illumina</a:t>
            </a:r>
            <a:r>
              <a:rPr lang="en-GB" sz="2400" dirty="0"/>
              <a:t>: (Next Generation </a:t>
            </a:r>
            <a:r>
              <a:rPr lang="en-GB" sz="2400" dirty="0" err="1"/>
              <a:t>Seq</a:t>
            </a:r>
            <a:r>
              <a:rPr lang="en-GB" sz="2400" dirty="0"/>
              <a:t> technology). Massive reduction in cost per Giga base. Huge coverage, still used heavily today! Short reads. 2 X 50 – 250bp. </a:t>
            </a:r>
          </a:p>
          <a:p>
            <a:pPr marL="285750" indent="-285750">
              <a:buFont typeface="Arial" panose="020B0604020202020204" pitchFamily="34" charset="0"/>
              <a:buChar char="•"/>
            </a:pPr>
            <a:r>
              <a:rPr lang="en-GB" sz="2400" b="1" dirty="0"/>
              <a:t>Third Generation Sequencing Technology</a:t>
            </a:r>
            <a:r>
              <a:rPr lang="en-GB" sz="2400" dirty="0"/>
              <a:t>: Nanopore (used heavily during the COVID epidemic), PacBio … Both can produce very long reads, both companies lie ;) about the read quality (indels due to homopolymers). </a:t>
            </a:r>
          </a:p>
          <a:p>
            <a:pPr marL="285750" indent="-285750">
              <a:buFont typeface="Arial" panose="020B0604020202020204" pitchFamily="34" charset="0"/>
              <a:buChar char="•"/>
            </a:pPr>
            <a:endParaRPr lang="en-GB" sz="2400" dirty="0"/>
          </a:p>
        </p:txBody>
      </p:sp>
      <p:pic>
        <p:nvPicPr>
          <p:cNvPr id="2050" name="Picture 2" descr="Graph: Sequencing Cost Per Genome">
            <a:extLst>
              <a:ext uri="{FF2B5EF4-FFF2-40B4-BE49-F238E27FC236}">
                <a16:creationId xmlns:a16="http://schemas.microsoft.com/office/drawing/2014/main" id="{DE63A719-00BB-33FC-73A8-57D6DAE3241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5636" y="529787"/>
            <a:ext cx="8312727" cy="46773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A539C7-6CF0-CE00-80E4-C532F0303DDD}"/>
              </a:ext>
            </a:extLst>
          </p:cNvPr>
          <p:cNvSpPr txBox="1"/>
          <p:nvPr/>
        </p:nvSpPr>
        <p:spPr>
          <a:xfrm>
            <a:off x="2" y="5293597"/>
            <a:ext cx="9042399" cy="369332"/>
          </a:xfrm>
          <a:prstGeom prst="rect">
            <a:avLst/>
          </a:prstGeom>
          <a:noFill/>
        </p:spPr>
        <p:txBody>
          <a:bodyPr wrap="square">
            <a:spAutoFit/>
          </a:bodyPr>
          <a:lstStyle/>
          <a:p>
            <a:r>
              <a:rPr lang="en-GB" dirty="0"/>
              <a:t>https://www.genome.gov/about-genomics/fact-sheets/Sequencing-Human-Genome-cost</a:t>
            </a:r>
          </a:p>
        </p:txBody>
      </p:sp>
      <p:cxnSp>
        <p:nvCxnSpPr>
          <p:cNvPr id="7" name="Straight Arrow Connector 6">
            <a:extLst>
              <a:ext uri="{FF2B5EF4-FFF2-40B4-BE49-F238E27FC236}">
                <a16:creationId xmlns:a16="http://schemas.microsoft.com/office/drawing/2014/main" id="{A0116AFD-9E56-54D3-6890-C6D342BF9F55}"/>
              </a:ext>
            </a:extLst>
          </p:cNvPr>
          <p:cNvCxnSpPr>
            <a:cxnSpLocks/>
          </p:cNvCxnSpPr>
          <p:nvPr/>
        </p:nvCxnSpPr>
        <p:spPr>
          <a:xfrm>
            <a:off x="462502" y="4083728"/>
            <a:ext cx="34228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1" name="Content Placeholder 2">
            <a:extLst>
              <a:ext uri="{FF2B5EF4-FFF2-40B4-BE49-F238E27FC236}">
                <a16:creationId xmlns:a16="http://schemas.microsoft.com/office/drawing/2014/main" id="{EEB93492-0121-A16B-FDE7-2D4288A94190}"/>
              </a:ext>
            </a:extLst>
          </p:cNvPr>
          <p:cNvSpPr txBox="1">
            <a:spLocks/>
          </p:cNvSpPr>
          <p:nvPr/>
        </p:nvSpPr>
        <p:spPr>
          <a:xfrm>
            <a:off x="50799" y="5810915"/>
            <a:ext cx="9042400" cy="891360"/>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As you can see from the graph, the cost has far out paced computers (Moore’s law) – oh dear! -  this kind of matters … we will come to this</a:t>
            </a:r>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30900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Cost per sequencing method</a:t>
            </a:r>
          </a:p>
        </p:txBody>
      </p:sp>
      <p:sp>
        <p:nvSpPr>
          <p:cNvPr id="6" name="Content Placeholder 2"/>
          <p:cNvSpPr txBox="1">
            <a:spLocks/>
          </p:cNvSpPr>
          <p:nvPr/>
        </p:nvSpPr>
        <p:spPr>
          <a:xfrm>
            <a:off x="337900" y="1558570"/>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328057"/>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Nanopore, PacBio and Illumina regularly release upgrade and new chemistries that improve these figure all the time. </a:t>
            </a:r>
          </a:p>
          <a:p>
            <a:pPr marL="285750" indent="-285750">
              <a:buFont typeface="Arial" panose="020B0604020202020204" pitchFamily="34" charset="0"/>
              <a:buChar char="•"/>
            </a:pPr>
            <a:endParaRPr lang="en-GB" sz="2400" dirty="0"/>
          </a:p>
        </p:txBody>
      </p:sp>
      <p:graphicFrame>
        <p:nvGraphicFramePr>
          <p:cNvPr id="2" name="Table 1">
            <a:extLst>
              <a:ext uri="{FF2B5EF4-FFF2-40B4-BE49-F238E27FC236}">
                <a16:creationId xmlns:a16="http://schemas.microsoft.com/office/drawing/2014/main" id="{37ABA984-52A5-9C09-D4DE-C86959CD76B4}"/>
              </a:ext>
            </a:extLst>
          </p:cNvPr>
          <p:cNvGraphicFramePr>
            <a:graphicFrameLocks noGrp="1"/>
          </p:cNvGraphicFramePr>
          <p:nvPr>
            <p:extLst>
              <p:ext uri="{D42A27DB-BD31-4B8C-83A1-F6EECF244321}">
                <p14:modId xmlns:p14="http://schemas.microsoft.com/office/powerpoint/2010/main" val="1767205426"/>
              </p:ext>
            </p:extLst>
          </p:nvPr>
        </p:nvGraphicFramePr>
        <p:xfrm>
          <a:off x="710218" y="2731411"/>
          <a:ext cx="7368463" cy="1855480"/>
        </p:xfrm>
        <a:graphic>
          <a:graphicData uri="http://schemas.openxmlformats.org/drawingml/2006/table">
            <a:tbl>
              <a:tblPr>
                <a:tableStyleId>{5C22544A-7EE6-4342-B048-85BDC9FD1C3A}</a:tableStyleId>
              </a:tblPr>
              <a:tblGrid>
                <a:gridCol w="1359073">
                  <a:extLst>
                    <a:ext uri="{9D8B030D-6E8A-4147-A177-3AD203B41FA5}">
                      <a16:colId xmlns:a16="http://schemas.microsoft.com/office/drawing/2014/main" val="2255193592"/>
                    </a:ext>
                  </a:extLst>
                </a:gridCol>
                <a:gridCol w="1113456">
                  <a:extLst>
                    <a:ext uri="{9D8B030D-6E8A-4147-A177-3AD203B41FA5}">
                      <a16:colId xmlns:a16="http://schemas.microsoft.com/office/drawing/2014/main" val="1175460474"/>
                    </a:ext>
                  </a:extLst>
                </a:gridCol>
                <a:gridCol w="2079544">
                  <a:extLst>
                    <a:ext uri="{9D8B030D-6E8A-4147-A177-3AD203B41FA5}">
                      <a16:colId xmlns:a16="http://schemas.microsoft.com/office/drawing/2014/main" val="2554188003"/>
                    </a:ext>
                  </a:extLst>
                </a:gridCol>
                <a:gridCol w="1047959">
                  <a:extLst>
                    <a:ext uri="{9D8B030D-6E8A-4147-A177-3AD203B41FA5}">
                      <a16:colId xmlns:a16="http://schemas.microsoft.com/office/drawing/2014/main" val="961967648"/>
                    </a:ext>
                  </a:extLst>
                </a:gridCol>
                <a:gridCol w="1768431">
                  <a:extLst>
                    <a:ext uri="{9D8B030D-6E8A-4147-A177-3AD203B41FA5}">
                      <a16:colId xmlns:a16="http://schemas.microsoft.com/office/drawing/2014/main" val="2481891229"/>
                    </a:ext>
                  </a:extLst>
                </a:gridCol>
              </a:tblGrid>
              <a:tr h="463870">
                <a:tc>
                  <a:txBody>
                    <a:bodyPr/>
                    <a:lstStyle/>
                    <a:p>
                      <a:pPr algn="ctr" fontAlgn="b"/>
                      <a:endParaRPr lang="en-GB"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b="1" u="none" strike="noStrike" dirty="0">
                          <a:effectLst/>
                        </a:rPr>
                        <a:t>Sanger</a:t>
                      </a:r>
                      <a:endParaRPr lang="en-GB"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b="1" u="none" strike="noStrike" dirty="0">
                          <a:effectLst/>
                        </a:rPr>
                        <a:t>Illumina HiSeq2500</a:t>
                      </a:r>
                      <a:endParaRPr lang="en-GB"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b="1" u="none" strike="noStrike" dirty="0">
                          <a:effectLst/>
                        </a:rPr>
                        <a:t>PacBio</a:t>
                      </a:r>
                      <a:endParaRPr lang="en-GB"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b="1" u="none" strike="noStrike" dirty="0">
                          <a:effectLst/>
                        </a:rPr>
                        <a:t>Nanopore</a:t>
                      </a:r>
                      <a:endParaRPr lang="en-GB"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69671374"/>
                  </a:ext>
                </a:extLst>
              </a:tr>
              <a:tr h="463870">
                <a:tc>
                  <a:txBody>
                    <a:bodyPr/>
                    <a:lstStyle/>
                    <a:p>
                      <a:pPr algn="ctr" fontAlgn="b"/>
                      <a:r>
                        <a:rPr lang="en-GB" sz="1600" b="1" u="none" strike="noStrike" dirty="0">
                          <a:effectLst/>
                        </a:rPr>
                        <a:t>Read Length</a:t>
                      </a:r>
                      <a:endParaRPr lang="en-GB"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dirty="0">
                          <a:effectLst/>
                        </a:rPr>
                        <a:t>~1000bp</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dirty="0">
                          <a:effectLst/>
                        </a:rPr>
                        <a:t>2 X (50 - 250)bp</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a:effectLst/>
                        </a:rPr>
                        <a:t>10 - 35 kb</a:t>
                      </a:r>
                      <a:endParaRPr lang="en-GB"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a:effectLst/>
                        </a:rPr>
                        <a:t>up to 1.6 million</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86092729"/>
                  </a:ext>
                </a:extLst>
              </a:tr>
              <a:tr h="463870">
                <a:tc>
                  <a:txBody>
                    <a:bodyPr/>
                    <a:lstStyle/>
                    <a:p>
                      <a:pPr algn="ctr" fontAlgn="b"/>
                      <a:r>
                        <a:rPr lang="en-GB" sz="1600" b="1" u="none" strike="noStrike" dirty="0">
                          <a:effectLst/>
                        </a:rPr>
                        <a:t>Yield</a:t>
                      </a:r>
                      <a:endParaRPr lang="en-GB"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a:effectLst/>
                        </a:rPr>
                        <a:t>80 kb</a:t>
                      </a:r>
                      <a:endParaRPr lang="en-GB"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dirty="0">
                          <a:effectLst/>
                        </a:rPr>
                        <a:t>500Gb</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dirty="0">
                          <a:effectLst/>
                        </a:rPr>
                        <a:t>10Gb</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a:effectLst/>
                        </a:rPr>
                        <a:t>~2Gb</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49656355"/>
                  </a:ext>
                </a:extLst>
              </a:tr>
              <a:tr h="463870">
                <a:tc>
                  <a:txBody>
                    <a:bodyPr/>
                    <a:lstStyle/>
                    <a:p>
                      <a:pPr algn="ctr" fontAlgn="b"/>
                      <a:r>
                        <a:rPr lang="en-GB" sz="1600" b="1" u="none" strike="noStrike" dirty="0">
                          <a:effectLst/>
                        </a:rPr>
                        <a:t>Price per Gb </a:t>
                      </a:r>
                      <a:endParaRPr lang="en-GB"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a:effectLst/>
                        </a:rPr>
                        <a:t>£1 million</a:t>
                      </a:r>
                      <a:endParaRPr lang="en-GB"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a:effectLst/>
                        </a:rPr>
                        <a:t>$30</a:t>
                      </a:r>
                      <a:endParaRPr lang="en-GB"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dirty="0">
                          <a:effectLst/>
                        </a:rPr>
                        <a:t>$125</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dirty="0">
                          <a:effectLst/>
                        </a:rPr>
                        <a:t>$750</a:t>
                      </a:r>
                      <a:endParaRPr lang="en-GB"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26652779"/>
                  </a:ext>
                </a:extLst>
              </a:tr>
            </a:tbl>
          </a:graphicData>
        </a:graphic>
      </p:graphicFrame>
      <p:cxnSp>
        <p:nvCxnSpPr>
          <p:cNvPr id="5" name="Straight Arrow Connector 4">
            <a:extLst>
              <a:ext uri="{FF2B5EF4-FFF2-40B4-BE49-F238E27FC236}">
                <a16:creationId xmlns:a16="http://schemas.microsoft.com/office/drawing/2014/main" id="{716AF9BA-078A-BAFA-11D9-059AD09603C0}"/>
              </a:ext>
            </a:extLst>
          </p:cNvPr>
          <p:cNvCxnSpPr/>
          <p:nvPr/>
        </p:nvCxnSpPr>
        <p:spPr>
          <a:xfrm flipV="1">
            <a:off x="5841507" y="4604962"/>
            <a:ext cx="0" cy="2973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CABD8721-AFF0-5BB9-4327-C2E5441C6A33}"/>
              </a:ext>
            </a:extLst>
          </p:cNvPr>
          <p:cNvCxnSpPr/>
          <p:nvPr/>
        </p:nvCxnSpPr>
        <p:spPr>
          <a:xfrm flipV="1">
            <a:off x="7290047" y="4604962"/>
            <a:ext cx="0" cy="2973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06A9A11-170B-36DD-D528-E30C29990663}"/>
              </a:ext>
            </a:extLst>
          </p:cNvPr>
          <p:cNvSpPr txBox="1"/>
          <p:nvPr/>
        </p:nvSpPr>
        <p:spPr>
          <a:xfrm>
            <a:off x="54586" y="6448536"/>
            <a:ext cx="8878905" cy="430887"/>
          </a:xfrm>
          <a:prstGeom prst="rect">
            <a:avLst/>
          </a:prstGeom>
          <a:noFill/>
        </p:spPr>
        <p:txBody>
          <a:bodyPr wrap="square">
            <a:spAutoFit/>
          </a:bodyPr>
          <a:lstStyle/>
          <a:p>
            <a:r>
              <a:rPr lang="en-GB" sz="1050" b="0" i="0" dirty="0">
                <a:solidFill>
                  <a:srgbClr val="757575"/>
                </a:solidFill>
                <a:effectLst/>
                <a:latin typeface="sohne"/>
              </a:rPr>
              <a:t>Li, Changsheng &amp; Lin, Feng &amp; An, Dong &amp; Wang, </a:t>
            </a:r>
            <a:r>
              <a:rPr lang="en-GB" sz="1050" b="0" i="0" dirty="0" err="1">
                <a:solidFill>
                  <a:srgbClr val="757575"/>
                </a:solidFill>
                <a:effectLst/>
                <a:latin typeface="sohne"/>
              </a:rPr>
              <a:t>Wenqin</a:t>
            </a:r>
            <a:r>
              <a:rPr lang="en-GB" sz="1050" b="0" i="0" dirty="0">
                <a:solidFill>
                  <a:srgbClr val="757575"/>
                </a:solidFill>
                <a:effectLst/>
                <a:latin typeface="sohne"/>
              </a:rPr>
              <a:t> &amp; Huang, </a:t>
            </a:r>
            <a:r>
              <a:rPr lang="en-GB" sz="1050" b="0" i="0" dirty="0" err="1">
                <a:solidFill>
                  <a:srgbClr val="757575"/>
                </a:solidFill>
                <a:effectLst/>
                <a:latin typeface="sohne"/>
              </a:rPr>
              <a:t>Ruidong</a:t>
            </a:r>
            <a:r>
              <a:rPr lang="en-GB" sz="1050" b="0" i="0" dirty="0">
                <a:solidFill>
                  <a:srgbClr val="757575"/>
                </a:solidFill>
                <a:effectLst/>
                <a:latin typeface="sohne"/>
              </a:rPr>
              <a:t>. (2017). Genome Sequencing and Assembly by Long Reads in Plants. Genes. 9. 6. 10.3390/genes9010006. –( some values altered from this to reflect the past few years. )</a:t>
            </a:r>
            <a:endParaRPr lang="en-GB" sz="1050" dirty="0"/>
          </a:p>
        </p:txBody>
      </p:sp>
      <p:sp>
        <p:nvSpPr>
          <p:cNvPr id="12" name="Rectangle 11">
            <a:extLst>
              <a:ext uri="{FF2B5EF4-FFF2-40B4-BE49-F238E27FC236}">
                <a16:creationId xmlns:a16="http://schemas.microsoft.com/office/drawing/2014/main" id="{FB3DDC28-E07C-56BE-F59D-21D74213B5F2}"/>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7F36BFC7-A61F-B575-5330-C820D0053782}"/>
              </a:ext>
            </a:extLst>
          </p:cNvPr>
          <p:cNvSpPr txBox="1"/>
          <p:nvPr/>
        </p:nvSpPr>
        <p:spPr>
          <a:xfrm>
            <a:off x="369438" y="4940807"/>
            <a:ext cx="3744896" cy="646331"/>
          </a:xfrm>
          <a:prstGeom prst="rect">
            <a:avLst/>
          </a:prstGeom>
          <a:noFill/>
        </p:spPr>
        <p:txBody>
          <a:bodyPr wrap="square" rtlCol="0">
            <a:spAutoFit/>
          </a:bodyPr>
          <a:lstStyle/>
          <a:p>
            <a:r>
              <a:rPr lang="en-GB" dirty="0"/>
              <a:t>Update: Illumina </a:t>
            </a:r>
            <a:r>
              <a:rPr lang="en-GB" dirty="0" err="1"/>
              <a:t>Novaseq</a:t>
            </a:r>
            <a:r>
              <a:rPr lang="en-GB" dirty="0"/>
              <a:t> X plus now output 16TB!!! $2 per gigabyte</a:t>
            </a:r>
          </a:p>
        </p:txBody>
      </p:sp>
      <p:cxnSp>
        <p:nvCxnSpPr>
          <p:cNvPr id="15" name="Straight Arrow Connector 14">
            <a:extLst>
              <a:ext uri="{FF2B5EF4-FFF2-40B4-BE49-F238E27FC236}">
                <a16:creationId xmlns:a16="http://schemas.microsoft.com/office/drawing/2014/main" id="{A14DC892-A5B6-9E46-5822-47A343D650DE}"/>
              </a:ext>
            </a:extLst>
          </p:cNvPr>
          <p:cNvCxnSpPr/>
          <p:nvPr/>
        </p:nvCxnSpPr>
        <p:spPr>
          <a:xfrm flipV="1">
            <a:off x="4145872" y="4626655"/>
            <a:ext cx="0" cy="8750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4332AA8-74A6-C224-CDFF-29D271E5FD60}"/>
              </a:ext>
            </a:extLst>
          </p:cNvPr>
          <p:cNvSpPr txBox="1"/>
          <p:nvPr/>
        </p:nvSpPr>
        <p:spPr>
          <a:xfrm>
            <a:off x="5779363" y="5064192"/>
            <a:ext cx="1629188" cy="646331"/>
          </a:xfrm>
          <a:prstGeom prst="rect">
            <a:avLst/>
          </a:prstGeom>
          <a:noFill/>
        </p:spPr>
        <p:txBody>
          <a:bodyPr wrap="square" rtlCol="0">
            <a:spAutoFit/>
          </a:bodyPr>
          <a:lstStyle/>
          <a:p>
            <a:r>
              <a:rPr lang="en-GB" dirty="0"/>
              <a:t>$40 has been suggested</a:t>
            </a:r>
          </a:p>
        </p:txBody>
      </p:sp>
      <p:sp>
        <p:nvSpPr>
          <p:cNvPr id="18" name="TextBox 17">
            <a:extLst>
              <a:ext uri="{FF2B5EF4-FFF2-40B4-BE49-F238E27FC236}">
                <a16:creationId xmlns:a16="http://schemas.microsoft.com/office/drawing/2014/main" id="{2DC1F915-7A49-C018-872D-1E56EC84DE2D}"/>
              </a:ext>
            </a:extLst>
          </p:cNvPr>
          <p:cNvSpPr txBox="1"/>
          <p:nvPr/>
        </p:nvSpPr>
        <p:spPr>
          <a:xfrm>
            <a:off x="3897298" y="5819628"/>
            <a:ext cx="5145103" cy="338554"/>
          </a:xfrm>
          <a:prstGeom prst="rect">
            <a:avLst/>
          </a:prstGeom>
          <a:noFill/>
        </p:spPr>
        <p:txBody>
          <a:bodyPr wrap="square">
            <a:spAutoFit/>
          </a:bodyPr>
          <a:lstStyle/>
          <a:p>
            <a:r>
              <a:rPr lang="en-GB" sz="800" b="0" i="0" dirty="0">
                <a:solidFill>
                  <a:srgbClr val="222222"/>
                </a:solidFill>
                <a:effectLst/>
                <a:latin typeface="Arial" panose="020B0604020202020204" pitchFamily="34" charset="0"/>
              </a:rPr>
              <a:t>Fatima, N., Petri, A., </a:t>
            </a:r>
            <a:r>
              <a:rPr lang="en-GB" sz="800" b="0" i="0" dirty="0" err="1">
                <a:solidFill>
                  <a:srgbClr val="222222"/>
                </a:solidFill>
                <a:effectLst/>
                <a:latin typeface="Arial" panose="020B0604020202020204" pitchFamily="34" charset="0"/>
              </a:rPr>
              <a:t>Gyllensten</a:t>
            </a:r>
            <a:r>
              <a:rPr lang="en-GB" sz="800" b="0" i="0" dirty="0">
                <a:solidFill>
                  <a:srgbClr val="222222"/>
                </a:solidFill>
                <a:effectLst/>
                <a:latin typeface="Arial" panose="020B0604020202020204" pitchFamily="34" charset="0"/>
              </a:rPr>
              <a:t>, U., </a:t>
            </a:r>
            <a:r>
              <a:rPr lang="en-GB" sz="800" b="0" i="0" dirty="0" err="1">
                <a:solidFill>
                  <a:srgbClr val="222222"/>
                </a:solidFill>
                <a:effectLst/>
                <a:latin typeface="Arial" panose="020B0604020202020204" pitchFamily="34" charset="0"/>
              </a:rPr>
              <a:t>Feuk</a:t>
            </a:r>
            <a:r>
              <a:rPr lang="en-GB" sz="800" b="0" i="0" dirty="0">
                <a:solidFill>
                  <a:srgbClr val="222222"/>
                </a:solidFill>
                <a:effectLst/>
                <a:latin typeface="Arial" panose="020B0604020202020204" pitchFamily="34" charset="0"/>
              </a:rPr>
              <a:t>, L. and </a:t>
            </a:r>
            <a:r>
              <a:rPr lang="en-GB" sz="800" b="0" i="0" dirty="0" err="1">
                <a:solidFill>
                  <a:srgbClr val="222222"/>
                </a:solidFill>
                <a:effectLst/>
                <a:latin typeface="Arial" panose="020B0604020202020204" pitchFamily="34" charset="0"/>
              </a:rPr>
              <a:t>Ameur</a:t>
            </a:r>
            <a:r>
              <a:rPr lang="en-GB" sz="800" b="0" i="0" dirty="0">
                <a:solidFill>
                  <a:srgbClr val="222222"/>
                </a:solidFill>
                <a:effectLst/>
                <a:latin typeface="Arial" panose="020B0604020202020204" pitchFamily="34" charset="0"/>
              </a:rPr>
              <a:t>, A., 2020. Evaluation of single-molecule sequencing technologies for structural variant detection in two </a:t>
            </a:r>
            <a:r>
              <a:rPr lang="en-GB" sz="800" b="0" i="0" dirty="0" err="1">
                <a:solidFill>
                  <a:srgbClr val="222222"/>
                </a:solidFill>
                <a:effectLst/>
                <a:latin typeface="Arial" panose="020B0604020202020204" pitchFamily="34" charset="0"/>
              </a:rPr>
              <a:t>swedish</a:t>
            </a:r>
            <a:r>
              <a:rPr lang="en-GB" sz="800" b="0" i="0" dirty="0">
                <a:solidFill>
                  <a:srgbClr val="222222"/>
                </a:solidFill>
                <a:effectLst/>
                <a:latin typeface="Arial" panose="020B0604020202020204" pitchFamily="34" charset="0"/>
              </a:rPr>
              <a:t> human genomes. </a:t>
            </a:r>
            <a:r>
              <a:rPr lang="en-GB" sz="800" b="0" i="1" dirty="0">
                <a:solidFill>
                  <a:srgbClr val="222222"/>
                </a:solidFill>
                <a:effectLst/>
                <a:latin typeface="Arial" panose="020B0604020202020204" pitchFamily="34" charset="0"/>
              </a:rPr>
              <a:t>Genes</a:t>
            </a:r>
            <a:r>
              <a:rPr lang="en-GB" sz="800" b="0" i="0" dirty="0">
                <a:solidFill>
                  <a:srgbClr val="222222"/>
                </a:solidFill>
                <a:effectLst/>
                <a:latin typeface="Arial" panose="020B0604020202020204" pitchFamily="34" charset="0"/>
              </a:rPr>
              <a:t>, </a:t>
            </a:r>
            <a:r>
              <a:rPr lang="en-GB" sz="800" b="0" i="1" dirty="0">
                <a:solidFill>
                  <a:srgbClr val="222222"/>
                </a:solidFill>
                <a:effectLst/>
                <a:latin typeface="Arial" panose="020B0604020202020204" pitchFamily="34" charset="0"/>
              </a:rPr>
              <a:t>11</a:t>
            </a:r>
            <a:r>
              <a:rPr lang="en-GB" sz="800" b="0" i="0" dirty="0">
                <a:solidFill>
                  <a:srgbClr val="222222"/>
                </a:solidFill>
                <a:effectLst/>
                <a:latin typeface="Arial" panose="020B0604020202020204" pitchFamily="34" charset="0"/>
              </a:rPr>
              <a:t>(12), p.1444.</a:t>
            </a:r>
            <a:endParaRPr lang="en-GB" sz="800" dirty="0"/>
          </a:p>
        </p:txBody>
      </p:sp>
    </p:spTree>
    <p:extLst>
      <p:ext uri="{BB962C8B-B14F-4D97-AF65-F5344CB8AC3E}">
        <p14:creationId xmlns:p14="http://schemas.microsoft.com/office/powerpoint/2010/main" val="421608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004553"/>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rgbClr val="B2B2B2"/>
                </a:solidFill>
              </a:rPr>
              <a:t>1: History of sequencing methods and cost</a:t>
            </a:r>
          </a:p>
          <a:p>
            <a:pPr marL="285750" indent="-285750">
              <a:buFont typeface="Arial" panose="020B0604020202020204" pitchFamily="34" charset="0"/>
              <a:buChar char="•"/>
            </a:pPr>
            <a:r>
              <a:rPr lang="en-GB" sz="2400" dirty="0"/>
              <a:t>2: </a:t>
            </a:r>
            <a:r>
              <a:rPr lang="en-GB" sz="2400" b="1" dirty="0"/>
              <a:t>Historical methods for assembly</a:t>
            </a:r>
          </a:p>
          <a:p>
            <a:pPr marL="285750" indent="-285750">
              <a:buFont typeface="Arial" panose="020B0604020202020204" pitchFamily="34" charset="0"/>
              <a:buChar char="•"/>
            </a:pPr>
            <a:r>
              <a:rPr lang="en-GB" sz="2400" dirty="0"/>
              <a:t>3: Library prep </a:t>
            </a:r>
          </a:p>
          <a:p>
            <a:pPr marL="285750" indent="-285750">
              <a:buFont typeface="Arial" panose="020B0604020202020204" pitchFamily="34" charset="0"/>
              <a:buChar char="•"/>
            </a:pPr>
            <a:r>
              <a:rPr lang="en-GB" sz="2400" dirty="0"/>
              <a:t>4: De Bruijn Graphs</a:t>
            </a:r>
          </a:p>
          <a:p>
            <a:pPr marL="285750" indent="-285750">
              <a:buFont typeface="Arial" panose="020B0604020202020204" pitchFamily="34" charset="0"/>
              <a:buChar char="•"/>
            </a:pPr>
            <a:r>
              <a:rPr lang="en-GB" sz="2400" dirty="0"/>
              <a:t>5: overview of assembly methods</a:t>
            </a:r>
          </a:p>
          <a:p>
            <a:pPr marL="285750" indent="-285750">
              <a:buFont typeface="Arial" panose="020B0604020202020204" pitchFamily="34" charset="0"/>
              <a:buChar char="•"/>
            </a:pPr>
            <a:r>
              <a:rPr lang="en-GB" sz="2400" dirty="0"/>
              <a:t>6: Full assembly procedure</a:t>
            </a:r>
          </a:p>
          <a:p>
            <a:pPr marL="285750" indent="-285750">
              <a:buFont typeface="Arial" panose="020B0604020202020204" pitchFamily="34" charset="0"/>
              <a:buChar char="•"/>
            </a:pPr>
            <a:r>
              <a:rPr lang="en-GB" sz="2400" dirty="0"/>
              <a:t>7: Final assembly. What next</a:t>
            </a:r>
          </a:p>
          <a:p>
            <a:pPr marL="285750" indent="-285750">
              <a:buFont typeface="Arial" panose="020B0604020202020204" pitchFamily="34" charset="0"/>
              <a:buChar char="•"/>
            </a:pPr>
            <a:r>
              <a:rPr lang="en-GB" sz="2400" dirty="0"/>
              <a:t>8: </a:t>
            </a:r>
            <a:r>
              <a:rPr lang="en-GB" sz="2400" dirty="0" err="1"/>
              <a:t>Misc</a:t>
            </a:r>
            <a:r>
              <a:rPr lang="en-GB" sz="2400" dirty="0"/>
              <a:t> section</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3" name="Picture 2" descr="51-mer assembly graph">
            <a:extLst>
              <a:ext uri="{FF2B5EF4-FFF2-40B4-BE49-F238E27FC236}">
                <a16:creationId xmlns:a16="http://schemas.microsoft.com/office/drawing/2014/main" id="{D5CBAE95-DF45-93CE-2C3E-9EED185DC8C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34739" y="4126862"/>
            <a:ext cx="3027016" cy="245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8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10441</TotalTime>
  <Words>4462</Words>
  <Application>Microsoft Office PowerPoint</Application>
  <PresentationFormat>On-screen Show (4:3)</PresentationFormat>
  <Paragraphs>519</Paragraphs>
  <Slides>59</Slides>
  <Notes>0</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59</vt:i4>
      </vt:variant>
    </vt:vector>
  </HeadingPairs>
  <TitlesOfParts>
    <vt:vector size="72" baseType="lpstr">
      <vt:lpstr>Arial</vt:lpstr>
      <vt:lpstr>Calibri</vt:lpstr>
      <vt:lpstr>Calibri Light</vt:lpstr>
      <vt:lpstr>Comic Sans MS</vt:lpstr>
      <vt:lpstr>inherit</vt:lpstr>
      <vt:lpstr>Roboto</vt:lpstr>
      <vt:lpstr>sohne</vt:lpstr>
      <vt:lpstr>Source Sans Pro</vt:lpstr>
      <vt:lpstr>Symbol</vt:lpstr>
      <vt:lpstr>Wingdings</vt:lpstr>
      <vt:lpstr>Office Theme</vt:lpstr>
      <vt:lpstr>1_Office Theme</vt:lpstr>
      <vt:lpstr>비트맵 이미지</vt:lpstr>
      <vt:lpstr>Genome assembly University of St Andrews Bioinformatic Unit (StABU)  Peter Thorpe And Carolin Kosiol</vt:lpstr>
      <vt:lpstr>Overview</vt:lpstr>
      <vt:lpstr>1) History of sequencing</vt:lpstr>
      <vt:lpstr>1) History of sequencing</vt:lpstr>
      <vt:lpstr>1) History of sequencing</vt:lpstr>
      <vt:lpstr>1) History of sequencing</vt:lpstr>
      <vt:lpstr>1) History of sequencing</vt:lpstr>
      <vt:lpstr>Cost per sequencing method</vt:lpstr>
      <vt:lpstr>Overview</vt:lpstr>
      <vt:lpstr>2) History assembly methods</vt:lpstr>
      <vt:lpstr>2) History of sequencing</vt:lpstr>
      <vt:lpstr>Overview</vt:lpstr>
      <vt:lpstr>3: Reminder/ introduce the library preparation (lib prep) to you</vt:lpstr>
      <vt:lpstr>3: Reminder/ introduce the library preparation (lib prep) to you</vt:lpstr>
      <vt:lpstr>3: Reminder of what we are trying to do:  (Hierarchical structure)</vt:lpstr>
      <vt:lpstr>Overview</vt:lpstr>
      <vt:lpstr>4) WHAT TO DO: De Bruijn Graphs</vt:lpstr>
      <vt:lpstr>4) De Bruijn Graphs (example kmer=3)</vt:lpstr>
      <vt:lpstr>4) De Bruijn Graphs</vt:lpstr>
      <vt:lpstr>4) De Bruijn Graphs</vt:lpstr>
      <vt:lpstr>4) De Bruijn Graphs, kmers and bubbles</vt:lpstr>
      <vt:lpstr>4) De Bruijn Graphs, kmers and bubbles</vt:lpstr>
      <vt:lpstr>4) Kmers and De Bruijn graph</vt:lpstr>
      <vt:lpstr>4) Kmers and De Bruijn graph – kmer value depends on your data and organism</vt:lpstr>
      <vt:lpstr>4) Kmers and De Bruijn graph</vt:lpstr>
      <vt:lpstr>4)  Draw your own graphs -  when it come to the actual work</vt:lpstr>
      <vt:lpstr>Overview</vt:lpstr>
      <vt:lpstr>5) Overview of assembly methods</vt:lpstr>
      <vt:lpstr>5) De Bruijn graphs/ greedy algorithm or both</vt:lpstr>
      <vt:lpstr>5) Overview of assembly methods</vt:lpstr>
      <vt:lpstr>5 ) Repeats</vt:lpstr>
      <vt:lpstr>5) N50 (longer is better). Assembly contiguity metric</vt:lpstr>
      <vt:lpstr>5) Contamination</vt:lpstr>
      <vt:lpstr>Contamination example</vt:lpstr>
      <vt:lpstr>Contamination removed: This beast is a nematode … go on ask me about the elephant in the room!!!! (orange)</vt:lpstr>
      <vt:lpstr>Overview</vt:lpstr>
      <vt:lpstr>6) Procedure of how to “assemble” the contigs</vt:lpstr>
      <vt:lpstr>6) Procedure of how to “assemble” the contigs</vt:lpstr>
      <vt:lpstr>6) We have contigs -  what next?</vt:lpstr>
      <vt:lpstr>6) We have contigs -  what next? - Scaffold</vt:lpstr>
      <vt:lpstr>Overview</vt:lpstr>
      <vt:lpstr>7) Final genome assembly – what next?</vt:lpstr>
      <vt:lpstr>Overview</vt:lpstr>
      <vt:lpstr>8) Fastq format (Illumina output)</vt:lpstr>
      <vt:lpstr>8) Fastqc output -  Quality check</vt:lpstr>
      <vt:lpstr>8) Assembly: output format (fasta)</vt:lpstr>
      <vt:lpstr> 8) Eukaryotic Gene Structure</vt:lpstr>
      <vt:lpstr>8) Eukaryotic Gene Structure</vt:lpstr>
      <vt:lpstr>8) Eukaryotic Gene Structure</vt:lpstr>
      <vt:lpstr>Reading (just get an overview… wide range here)</vt:lpstr>
      <vt:lpstr>That’s all folks</vt:lpstr>
      <vt:lpstr>Quiz</vt:lpstr>
      <vt:lpstr>3-mers</vt:lpstr>
      <vt:lpstr>De Brujin Graph</vt:lpstr>
      <vt:lpstr>De Brujin Graph</vt:lpstr>
      <vt:lpstr>Another example</vt:lpstr>
      <vt:lpstr>PowerPoint Presentation</vt:lpstr>
      <vt:lpstr>PowerPoint Presentation</vt:lpstr>
      <vt:lpstr>PowerPoint Presentation</vt:lpstr>
    </vt:vector>
  </TitlesOfParts>
  <Company>SCRI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Clare Morton</dc:creator>
  <cp:lastModifiedBy>Carolin Kosiol</cp:lastModifiedBy>
  <cp:revision>633</cp:revision>
  <cp:lastPrinted>2016-07-15T14:37:58Z</cp:lastPrinted>
  <dcterms:created xsi:type="dcterms:W3CDTF">2013-10-11T15:07:27Z</dcterms:created>
  <dcterms:modified xsi:type="dcterms:W3CDTF">2022-10-03T13:08:21Z</dcterms:modified>
</cp:coreProperties>
</file>